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1"/>
  </p:notesMasterIdLst>
  <p:handoutMasterIdLst>
    <p:handoutMasterId r:id="rId42"/>
  </p:handoutMasterIdLst>
  <p:sldIdLst>
    <p:sldId id="861" r:id="rId2"/>
    <p:sldId id="1039" r:id="rId3"/>
    <p:sldId id="1040" r:id="rId4"/>
    <p:sldId id="857" r:id="rId5"/>
    <p:sldId id="770" r:id="rId6"/>
    <p:sldId id="1041" r:id="rId7"/>
    <p:sldId id="847" r:id="rId8"/>
    <p:sldId id="771" r:id="rId9"/>
    <p:sldId id="1042" r:id="rId10"/>
    <p:sldId id="794" r:id="rId11"/>
    <p:sldId id="859" r:id="rId12"/>
    <p:sldId id="796" r:id="rId13"/>
    <p:sldId id="850" r:id="rId14"/>
    <p:sldId id="797" r:id="rId15"/>
    <p:sldId id="1043" r:id="rId16"/>
    <p:sldId id="841" r:id="rId17"/>
    <p:sldId id="798" r:id="rId18"/>
    <p:sldId id="826" r:id="rId19"/>
    <p:sldId id="842" r:id="rId20"/>
    <p:sldId id="800" r:id="rId21"/>
    <p:sldId id="808" r:id="rId22"/>
    <p:sldId id="775" r:id="rId23"/>
    <p:sldId id="776" r:id="rId24"/>
    <p:sldId id="827" r:id="rId25"/>
    <p:sldId id="828" r:id="rId26"/>
    <p:sldId id="829" r:id="rId27"/>
    <p:sldId id="777" r:id="rId28"/>
    <p:sldId id="778" r:id="rId29"/>
    <p:sldId id="844" r:id="rId30"/>
    <p:sldId id="852" r:id="rId31"/>
    <p:sldId id="830" r:id="rId32"/>
    <p:sldId id="831" r:id="rId33"/>
    <p:sldId id="832" r:id="rId34"/>
    <p:sldId id="833" r:id="rId35"/>
    <p:sldId id="834" r:id="rId36"/>
    <p:sldId id="845" r:id="rId37"/>
    <p:sldId id="846" r:id="rId38"/>
    <p:sldId id="854" r:id="rId39"/>
    <p:sldId id="1044" r:id="rId40"/>
  </p:sldIdLst>
  <p:sldSz cx="12192000" cy="6858000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00CC"/>
    <a:srgbClr val="CCECFF"/>
    <a:srgbClr val="3333FF"/>
    <a:srgbClr val="FFFF00"/>
    <a:srgbClr val="FF3300"/>
    <a:srgbClr val="FFCC00"/>
    <a:srgbClr val="FF9999"/>
    <a:srgbClr val="CC0000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5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3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7BAD947-BB31-456D-A2F8-2D0CBCE72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1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07A86CA3-876B-4777-9BC7-218EB90757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1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Diff: missing food near top right-hand corner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for a small board</a:t>
            </a:r>
            <a:r>
              <a:rPr lang="en-US" baseline="0" dirty="0"/>
              <a:t> you need a lot of episodes to learn; many </a:t>
            </a:r>
            <a:r>
              <a:rPr lang="en-US" baseline="0" dirty="0" err="1"/>
              <a:t>pacmen</a:t>
            </a:r>
            <a:r>
              <a:rPr lang="en-US" baseline="0" dirty="0"/>
              <a:t> are sacrificed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5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2000 episodes it does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30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larger world it takes a lot longer; in one episode </a:t>
            </a:r>
            <a:r>
              <a:rPr lang="en-US" dirty="0" err="1"/>
              <a:t>pacman</a:t>
            </a:r>
            <a:r>
              <a:rPr lang="en-US" baseline="0" dirty="0"/>
              <a:t> tries hiding, ghost does a victory lap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0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at video pinball and boxing; 13% at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Pacman</a:t>
            </a:r>
            <a:r>
              <a:rPr lang="en-US" dirty="0"/>
              <a:t>; pretty good at </a:t>
            </a:r>
            <a:r>
              <a:rPr lang="en-US" dirty="0" err="1"/>
              <a:t>Enduro</a:t>
            </a:r>
            <a:r>
              <a:rPr lang="en-US" baseline="0" dirty="0"/>
              <a:t> (3D racing game)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0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DA89E-531D-460B-A325-EE945A084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63" y="410358"/>
            <a:ext cx="8662531" cy="12638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 b="1">
                <a:solidFill>
                  <a:srgbClr val="0606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Title of the slide on two lines if necessary / Arial 48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2F3FC-84FC-4AAD-B554-F912A866951B}"/>
              </a:ext>
            </a:extLst>
          </p:cNvPr>
          <p:cNvSpPr/>
          <p:nvPr userDrawn="1"/>
        </p:nvSpPr>
        <p:spPr>
          <a:xfrm>
            <a:off x="0" y="0"/>
            <a:ext cx="751050" cy="750395"/>
          </a:xfrm>
          <a:prstGeom prst="rect">
            <a:avLst/>
          </a:prstGeom>
          <a:solidFill>
            <a:srgbClr val="FF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1DC64DE-99CD-41A4-9D73-AB2ECC4105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563" y="1983873"/>
            <a:ext cx="3523406" cy="584775"/>
          </a:xfrm>
          <a:prstGeom prst="rect">
            <a:avLst/>
          </a:prstGeom>
          <a:solidFill>
            <a:srgbClr val="060646"/>
          </a:solidFill>
        </p:spPr>
        <p:txBody>
          <a:bodyPr wrap="none" lIns="108000" rIns="10800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 / Arial 32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487C54C-48EC-4290-BD46-A253421C52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5562" y="2798380"/>
            <a:ext cx="10333003" cy="3649262"/>
          </a:xfrm>
          <a:prstGeom prst="rect">
            <a:avLst/>
          </a:prstGeom>
        </p:spPr>
        <p:txBody>
          <a:bodyPr lIns="108000" rIns="10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1950" indent="-3619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40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Your body text here / Arial 24.</a:t>
            </a:r>
          </a:p>
          <a:p>
            <a:pPr lvl="1"/>
            <a:r>
              <a:rPr lang="en-GB" noProof="0" dirty="0"/>
              <a:t>Your list here / Arial 24.</a:t>
            </a:r>
          </a:p>
        </p:txBody>
      </p:sp>
    </p:spTree>
    <p:extLst>
      <p:ext uri="{BB962C8B-B14F-4D97-AF65-F5344CB8AC3E}">
        <p14:creationId xmlns:p14="http://schemas.microsoft.com/office/powerpoint/2010/main" val="109562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Announcements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792163"/>
          </a:xfrm>
        </p:spPr>
        <p:txBody>
          <a:bodyPr/>
          <a:lstStyle/>
          <a:p>
            <a:pPr lvl="0">
              <a:buClr>
                <a:srgbClr val="333399"/>
              </a:buClr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Midterm</a:t>
            </a:r>
            <a:r>
              <a:rPr lang="en-US" sz="2800" dirty="0">
                <a:solidFill>
                  <a:srgbClr val="333399"/>
                </a:solidFill>
                <a:latin typeface="Calibri"/>
                <a:ea typeface="ＭＳ Ｐゴシック" pitchFamily="34" charset="-128"/>
                <a:cs typeface="Calibri"/>
              </a:rPr>
              <a:t> next Monday (March 6) 8-10pm (more details++ on ed)</a:t>
            </a: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A4EBA8-7D28-2757-2FE6-3D7EB78C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9" y="2139993"/>
            <a:ext cx="12156626" cy="40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4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1600200"/>
            <a:ext cx="4997888" cy="420311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  <a:effectLst/>
        </p:spPr>
        <p:txBody>
          <a:bodyPr/>
          <a:lstStyle/>
          <a:p>
            <a:pPr eaLnBrk="1" hangingPunct="1"/>
            <a:r>
              <a:rPr lang="en-US" sz="3600" dirty="0"/>
              <a:t>Reinforcement Learning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7150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</a:t>
            </a:r>
            <a:r>
              <a:rPr lang="en-US" sz="2400" dirty="0" err="1">
                <a:latin typeface="Calibri"/>
                <a:cs typeface="Calibri"/>
              </a:rPr>
              <a:t>Peyrin</a:t>
            </a:r>
            <a:r>
              <a:rPr lang="en-US" sz="2400" dirty="0">
                <a:latin typeface="Calibri"/>
                <a:cs typeface="Calibri"/>
              </a:rPr>
              <a:t> Kao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Reminder: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 solves MDPs via direct experience of transitions and rewards</a:t>
            </a:r>
          </a:p>
          <a:p>
            <a:r>
              <a:rPr lang="en-US" dirty="0"/>
              <a:t>There are several schemes:</a:t>
            </a:r>
          </a:p>
          <a:p>
            <a:pPr lvl="1"/>
            <a:r>
              <a:rPr lang="en-US" dirty="0"/>
              <a:t>Learn the MDP model and solve it </a:t>
            </a:r>
          </a:p>
          <a:p>
            <a:pPr lvl="1"/>
            <a:r>
              <a:rPr lang="en-US" dirty="0"/>
              <a:t>Learn </a:t>
            </a:r>
            <a:r>
              <a:rPr lang="en-US" dirty="0">
                <a:solidFill>
                  <a:srgbClr val="CC00CC"/>
                </a:solidFill>
              </a:rPr>
              <a:t>V</a:t>
            </a:r>
            <a:r>
              <a:rPr lang="en-US" dirty="0"/>
              <a:t> directly from sums of rewards, or by TD local adjustments</a:t>
            </a:r>
          </a:p>
          <a:p>
            <a:pPr lvl="2"/>
            <a:r>
              <a:rPr lang="en-US" dirty="0"/>
              <a:t>Still need a model to make decisions by lookahead</a:t>
            </a:r>
          </a:p>
          <a:p>
            <a:pPr lvl="1"/>
            <a:r>
              <a:rPr lang="en-US" dirty="0"/>
              <a:t>Learn </a:t>
            </a:r>
            <a:r>
              <a:rPr lang="en-US" dirty="0">
                <a:solidFill>
                  <a:srgbClr val="CC00CC"/>
                </a:solidFill>
              </a:rPr>
              <a:t>Q</a:t>
            </a:r>
            <a:r>
              <a:rPr lang="en-US" dirty="0"/>
              <a:t> by local Q-learning adjustments, use it directly to pick actions</a:t>
            </a:r>
          </a:p>
          <a:p>
            <a:pPr lvl="1"/>
            <a:r>
              <a:rPr lang="en-US" dirty="0"/>
              <a:t>(and about 100 other variations)</a:t>
            </a:r>
          </a:p>
          <a:p>
            <a:r>
              <a:rPr lang="en-US" dirty="0"/>
              <a:t>Big missing pieces: </a:t>
            </a:r>
          </a:p>
          <a:p>
            <a:pPr lvl="1"/>
            <a:r>
              <a:rPr lang="en-US" dirty="0"/>
              <a:t>How to explore without too much regret?</a:t>
            </a:r>
          </a:p>
          <a:p>
            <a:pPr lvl="1"/>
            <a:r>
              <a:rPr lang="en-US" dirty="0"/>
              <a:t>How to scale this up to Tetris (10</a:t>
            </a:r>
            <a:r>
              <a:rPr lang="en-US" baseline="30000" dirty="0"/>
              <a:t>60</a:t>
            </a:r>
            <a:r>
              <a:rPr lang="en-US" dirty="0"/>
              <a:t>), Go (10</a:t>
            </a:r>
            <a:r>
              <a:rPr lang="en-US" baseline="30000" dirty="0"/>
              <a:t>172</a:t>
            </a:r>
            <a:r>
              <a:rPr lang="en-US" dirty="0"/>
              <a:t>), StarCraft (|A|=10</a:t>
            </a:r>
            <a:r>
              <a:rPr lang="en-US" baseline="30000" dirty="0"/>
              <a:t>26</a:t>
            </a:r>
            <a:r>
              <a:rPr lang="en-US" dirty="0"/>
              <a:t>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</a:t>
            </a:r>
            <a:r>
              <a:rPr lang="en-US" dirty="0" err="1"/>
              <a:t>vs</a:t>
            </a:r>
            <a:r>
              <a:rPr lang="en-US" dirty="0"/>
              <a:t>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Exploration</a:t>
            </a:r>
            <a:r>
              <a:rPr lang="en-US" dirty="0"/>
              <a:t>: try new things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Exploitation</a:t>
            </a:r>
            <a:r>
              <a:rPr lang="en-US" dirty="0"/>
              <a:t>: do what’s best given what you’ve learned so far</a:t>
            </a:r>
          </a:p>
          <a:p>
            <a:r>
              <a:rPr lang="en-US" dirty="0"/>
              <a:t>Key point: pure exploitation often gets </a:t>
            </a:r>
            <a:r>
              <a:rPr lang="en-US" b="1" i="1" dirty="0">
                <a:solidFill>
                  <a:srgbClr val="0000FF"/>
                </a:solidFill>
              </a:rPr>
              <a:t>stuck in a rut </a:t>
            </a:r>
            <a:r>
              <a:rPr lang="en-US" dirty="0"/>
              <a:t>and never finds an optimal policy!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2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method 1: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</a:t>
            </a:r>
            <a:r>
              <a:rPr lang="en-US" dirty="0">
                <a:sym typeface="Symbol" pitchFamily="18" charset="2"/>
              </a:rPr>
              <a:t>-greedy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</a:t>
            </a:r>
            <a:r>
              <a:rPr lang="en-US" dirty="0">
                <a:sym typeface="Symbol" pitchFamily="18" charset="2"/>
              </a:rPr>
              <a:t>-greedy exploration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Every time step, flip a biased coin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</a:t>
            </a:r>
            <a:r>
              <a:rPr lang="en-US" dirty="0">
                <a:sym typeface="Symbol" pitchFamily="18" charset="2"/>
              </a:rPr>
              <a:t>, act randomly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With (large) probability </a:t>
            </a:r>
            <a:r>
              <a:rPr lang="en-US" dirty="0">
                <a:solidFill>
                  <a:srgbClr val="CC00CC"/>
                </a:solidFill>
              </a:rPr>
              <a:t>1-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</a:t>
            </a:r>
            <a:r>
              <a:rPr lang="en-US" dirty="0">
                <a:sym typeface="Symbol" pitchFamily="18" charset="2"/>
              </a:rPr>
              <a:t>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Properties of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</a:t>
            </a:r>
            <a:r>
              <a:rPr lang="en-US" dirty="0">
                <a:sym typeface="Symbol" pitchFamily="18" charset="2"/>
              </a:rPr>
              <a:t>-greedy exploration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Every </a:t>
            </a:r>
            <a:r>
              <a:rPr lang="en-US" dirty="0" err="1">
                <a:solidFill>
                  <a:srgbClr val="CC00CC"/>
                </a:solidFill>
                <a:sym typeface="Symbol" pitchFamily="18" charset="2"/>
              </a:rPr>
              <a:t>s,a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pair is tried infinitely often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Does a lot of stupid things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Jumping off a cliff </a:t>
            </a:r>
            <a:r>
              <a:rPr lang="en-US" i="1" dirty="0">
                <a:solidFill>
                  <a:srgbClr val="0000FF"/>
                </a:solidFill>
                <a:sym typeface="Symbol" pitchFamily="18" charset="2"/>
              </a:rPr>
              <a:t>lots of times </a:t>
            </a:r>
            <a:r>
              <a:rPr lang="en-US" dirty="0">
                <a:sym typeface="Symbol" pitchFamily="18" charset="2"/>
              </a:rPr>
              <a:t>to make sure it hurts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Keeps doing stupid things for ever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Decay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</a:t>
            </a:r>
            <a:r>
              <a:rPr lang="en-US" dirty="0">
                <a:sym typeface="Symbol" pitchFamily="18" charset="2"/>
              </a:rPr>
              <a:t> towards 0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Q-learning – Epsilon-Greedy – Crawler </a:t>
            </a:r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exploration: Bandits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572000"/>
            <a:ext cx="11379200" cy="1828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Which one-armed bandit to try next?</a:t>
            </a:r>
          </a:p>
          <a:p>
            <a:r>
              <a:rPr lang="en-US" sz="2800" dirty="0"/>
              <a:t>Most people would choose C &gt; B &gt; A &gt; D</a:t>
            </a:r>
          </a:p>
          <a:p>
            <a:r>
              <a:rPr lang="en-US" sz="2800" dirty="0"/>
              <a:t>Basic intuition: higher mean is better; more uncertainty is better</a:t>
            </a:r>
          </a:p>
          <a:p>
            <a:r>
              <a:rPr lang="en-US" sz="2800" dirty="0" err="1"/>
              <a:t>Gittins</a:t>
            </a:r>
            <a:r>
              <a:rPr lang="en-US" sz="2800" dirty="0"/>
              <a:t> (1979): rank arms by an index that depends only on the arm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143000"/>
            <a:ext cx="2362200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1143000"/>
            <a:ext cx="2362200" cy="23622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143000"/>
            <a:ext cx="2362200" cy="236220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0200" y="1143000"/>
            <a:ext cx="2362200" cy="23622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40874" y="3810000"/>
            <a:ext cx="1843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Tries:        1000</a:t>
            </a:r>
          </a:p>
          <a:p>
            <a:r>
              <a:rPr lang="en-US" dirty="0"/>
              <a:t>Winnings:   900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5359" y="3810000"/>
            <a:ext cx="1779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Tries:          100</a:t>
            </a:r>
          </a:p>
          <a:p>
            <a:r>
              <a:rPr lang="en-US" dirty="0"/>
              <a:t>Winnings:     90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2691" y="3810000"/>
            <a:ext cx="1715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Tries:             5</a:t>
            </a:r>
          </a:p>
          <a:p>
            <a:r>
              <a:rPr lang="en-US" dirty="0"/>
              <a:t>Winnings:      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21759" y="3810000"/>
            <a:ext cx="1779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Tries:          100       </a:t>
            </a:r>
          </a:p>
          <a:p>
            <a:r>
              <a:rPr lang="en-US" dirty="0"/>
              <a:t>Winnings:      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" y="381000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600" y="38100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38100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22326" y="38100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6446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915128"/>
            <a:ext cx="4114800" cy="2984301"/>
          </a:xfrm>
          <a:prstGeom prst="rect">
            <a:avLst/>
          </a:prstGeom>
          <a:noFill/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Exploration functions </a:t>
            </a:r>
            <a:r>
              <a:rPr lang="en-US" dirty="0"/>
              <a:t>implement this tradeoff</a:t>
            </a:r>
          </a:p>
          <a:p>
            <a:pPr lvl="1"/>
            <a:r>
              <a:rPr lang="en-US" sz="2400" dirty="0"/>
              <a:t>Takes a value estimate </a:t>
            </a:r>
            <a:r>
              <a:rPr lang="en-US" sz="2400" dirty="0">
                <a:solidFill>
                  <a:srgbClr val="CC00CC"/>
                </a:solidFill>
              </a:rPr>
              <a:t>u</a:t>
            </a:r>
            <a:r>
              <a:rPr lang="en-US" sz="2400" dirty="0"/>
              <a:t> and a visit count </a:t>
            </a:r>
            <a:r>
              <a:rPr lang="en-US" sz="2400" dirty="0">
                <a:solidFill>
                  <a:srgbClr val="CC00CC"/>
                </a:solidFill>
              </a:rPr>
              <a:t>n</a:t>
            </a:r>
            <a:r>
              <a:rPr lang="en-US" sz="2400" dirty="0"/>
              <a:t>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e.g., </a:t>
            </a:r>
            <a:r>
              <a:rPr lang="en-US" sz="2400" dirty="0">
                <a:solidFill>
                  <a:srgbClr val="CC00CC"/>
                </a:solidFill>
              </a:rPr>
              <a:t>f(</a:t>
            </a:r>
            <a:r>
              <a:rPr lang="en-US" sz="2400" dirty="0" err="1">
                <a:solidFill>
                  <a:srgbClr val="CC00CC"/>
                </a:solidFill>
              </a:rPr>
              <a:t>u,n</a:t>
            </a:r>
            <a:r>
              <a:rPr lang="en-US" sz="2400" dirty="0">
                <a:solidFill>
                  <a:srgbClr val="CC00CC"/>
                </a:solidFill>
              </a:rPr>
              <a:t>) = u + k/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</a:t>
            </a:r>
            <a:r>
              <a:rPr lang="en-US" sz="2400" dirty="0">
                <a:solidFill>
                  <a:srgbClr val="CC00CC"/>
                </a:solidFill>
              </a:rPr>
              <a:t>n</a:t>
            </a:r>
          </a:p>
          <a:p>
            <a:r>
              <a:rPr lang="en-US" dirty="0"/>
              <a:t>Regular Q-update:</a:t>
            </a:r>
          </a:p>
          <a:p>
            <a:pPr lvl="1"/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(1-) 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 +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</a:t>
            </a:r>
            <a:r>
              <a:rPr lang="en-US" dirty="0">
                <a:solidFill>
                  <a:srgbClr val="CC00CC"/>
                </a:solidFill>
              </a:rPr>
              <a:t> [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s,</a:t>
            </a:r>
            <a:r>
              <a:rPr lang="en-US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dirty="0" err="1">
                <a:solidFill>
                  <a:srgbClr val="0000FF"/>
                </a:solidFill>
                <a:ea typeface="ＭＳ Ｐゴシック" pitchFamily="34" charset="-128"/>
              </a:rPr>
              <a:t>Q</a:t>
            </a:r>
            <a:r>
              <a:rPr lang="en-US" baseline="30000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s’,a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>
                <a:solidFill>
                  <a:srgbClr val="CC00CC"/>
                </a:solidFill>
              </a:rPr>
              <a:t> ]</a:t>
            </a:r>
          </a:p>
          <a:p>
            <a:r>
              <a:rPr lang="en-US" dirty="0"/>
              <a:t>Modified Q-update:</a:t>
            </a:r>
          </a:p>
          <a:p>
            <a:pPr lvl="1"/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(1-) 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 +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</a:t>
            </a:r>
            <a:r>
              <a:rPr lang="en-US" dirty="0">
                <a:solidFill>
                  <a:srgbClr val="CC00CC"/>
                </a:solidFill>
              </a:rPr>
              <a:t> [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s,</a:t>
            </a:r>
            <a:r>
              <a:rPr lang="en-US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</a:rPr>
              <a:t> f(Q</a:t>
            </a:r>
            <a:r>
              <a:rPr lang="en-US" baseline="30000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s’,a</a:t>
            </a:r>
            <a:r>
              <a:rPr lang="en-US" dirty="0">
                <a:solidFill>
                  <a:srgbClr val="0000FF"/>
                </a:solidFill>
              </a:rPr>
              <a:t>),n(</a:t>
            </a:r>
            <a:r>
              <a:rPr lang="en-US" dirty="0" err="1">
                <a:solidFill>
                  <a:srgbClr val="0000FF"/>
                </a:solidFill>
              </a:rPr>
              <a:t>s’,a</a:t>
            </a:r>
            <a:r>
              <a:rPr lang="en-US" dirty="0">
                <a:solidFill>
                  <a:srgbClr val="0000FF"/>
                </a:solidFill>
              </a:rPr>
              <a:t>’)) </a:t>
            </a:r>
            <a:r>
              <a:rPr lang="en-US" dirty="0">
                <a:solidFill>
                  <a:srgbClr val="CC00CC"/>
                </a:solidFill>
              </a:rPr>
              <a:t>]</a:t>
            </a:r>
            <a:endParaRPr lang="en-US" dirty="0"/>
          </a:p>
          <a:p>
            <a:r>
              <a:rPr lang="en-US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/>
              <a:t>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Q-learning – Exploration Function – Crawler </a:t>
            </a:r>
          </a:p>
        </p:txBody>
      </p:sp>
      <p:pic>
        <p:nvPicPr>
          <p:cNvPr id="3" name="Qlearning--exploration function--crawler.mp4">
            <a:hlinkClick r:id="" action="ppaction://media"/>
            <a:extLst>
              <a:ext uri="{FF2B5EF4-FFF2-40B4-BE49-F238E27FC236}">
                <a16:creationId xmlns:a16="http://schemas.microsoft.com/office/drawing/2014/main" id="{014CF64D-E62F-91D0-D4B2-1AEBA094D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and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974800" y="3135868"/>
            <a:ext cx="8051767" cy="2057400"/>
          </a:xfrm>
          <a:custGeom>
            <a:avLst/>
            <a:gdLst>
              <a:gd name="connsiteX0" fmla="*/ 0 w 8049000"/>
              <a:gd name="connsiteY0" fmla="*/ 787094 h 787094"/>
              <a:gd name="connsiteX1" fmla="*/ 1073200 w 8049000"/>
              <a:gd name="connsiteY1" fmla="*/ 250439 h 787094"/>
              <a:gd name="connsiteX2" fmla="*/ 2200060 w 8049000"/>
              <a:gd name="connsiteY2" fmla="*/ 53666 h 787094"/>
              <a:gd name="connsiteX3" fmla="*/ 3952953 w 8049000"/>
              <a:gd name="connsiteY3" fmla="*/ 0 h 787094"/>
              <a:gd name="connsiteX4" fmla="*/ 7011574 w 8049000"/>
              <a:gd name="connsiteY4" fmla="*/ 0 h 787094"/>
              <a:gd name="connsiteX5" fmla="*/ 8049000 w 8049000"/>
              <a:gd name="connsiteY5" fmla="*/ 0 h 78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9000" h="787094">
                <a:moveTo>
                  <a:pt x="0" y="787094"/>
                </a:moveTo>
                <a:cubicBezTo>
                  <a:pt x="353261" y="579885"/>
                  <a:pt x="706523" y="372677"/>
                  <a:pt x="1073200" y="250439"/>
                </a:cubicBezTo>
                <a:cubicBezTo>
                  <a:pt x="1439877" y="128201"/>
                  <a:pt x="1720101" y="95406"/>
                  <a:pt x="2200060" y="53666"/>
                </a:cubicBezTo>
                <a:cubicBezTo>
                  <a:pt x="2680019" y="11926"/>
                  <a:pt x="3151034" y="8944"/>
                  <a:pt x="3952953" y="0"/>
                </a:cubicBezTo>
                <a:lnTo>
                  <a:pt x="7011574" y="0"/>
                </a:lnTo>
                <a:lnTo>
                  <a:pt x="8049000" y="0"/>
                </a:ln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974800" y="2831068"/>
            <a:ext cx="8077200" cy="2371244"/>
          </a:xfrm>
          <a:custGeom>
            <a:avLst/>
            <a:gdLst>
              <a:gd name="connsiteX0" fmla="*/ 0 w 8049000"/>
              <a:gd name="connsiteY0" fmla="*/ 787094 h 787094"/>
              <a:gd name="connsiteX1" fmla="*/ 1073200 w 8049000"/>
              <a:gd name="connsiteY1" fmla="*/ 250439 h 787094"/>
              <a:gd name="connsiteX2" fmla="*/ 2200060 w 8049000"/>
              <a:gd name="connsiteY2" fmla="*/ 53666 h 787094"/>
              <a:gd name="connsiteX3" fmla="*/ 3952953 w 8049000"/>
              <a:gd name="connsiteY3" fmla="*/ 0 h 787094"/>
              <a:gd name="connsiteX4" fmla="*/ 7011574 w 8049000"/>
              <a:gd name="connsiteY4" fmla="*/ 0 h 787094"/>
              <a:gd name="connsiteX5" fmla="*/ 8049000 w 8049000"/>
              <a:gd name="connsiteY5" fmla="*/ 0 h 78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9000" h="787094">
                <a:moveTo>
                  <a:pt x="0" y="787094"/>
                </a:moveTo>
                <a:cubicBezTo>
                  <a:pt x="353261" y="579885"/>
                  <a:pt x="706523" y="372677"/>
                  <a:pt x="1073200" y="250439"/>
                </a:cubicBezTo>
                <a:cubicBezTo>
                  <a:pt x="1439877" y="128201"/>
                  <a:pt x="1720101" y="95406"/>
                  <a:pt x="2200060" y="53666"/>
                </a:cubicBezTo>
                <a:cubicBezTo>
                  <a:pt x="2680019" y="11926"/>
                  <a:pt x="3151034" y="8944"/>
                  <a:pt x="3952953" y="0"/>
                </a:cubicBezTo>
                <a:lnTo>
                  <a:pt x="7011574" y="0"/>
                </a:lnTo>
                <a:lnTo>
                  <a:pt x="8049000" y="0"/>
                </a:ln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941794" y="2812260"/>
            <a:ext cx="8066887" cy="2379169"/>
          </a:xfrm>
          <a:custGeom>
            <a:avLst/>
            <a:gdLst>
              <a:gd name="connsiteX0" fmla="*/ 0 w 8066887"/>
              <a:gd name="connsiteY0" fmla="*/ 2379169 h 2379169"/>
              <a:gd name="connsiteX1" fmla="*/ 250413 w 8066887"/>
              <a:gd name="connsiteY1" fmla="*/ 1109087 h 2379169"/>
              <a:gd name="connsiteX2" fmla="*/ 590260 w 8066887"/>
              <a:gd name="connsiteY2" fmla="*/ 465101 h 2379169"/>
              <a:gd name="connsiteX3" fmla="*/ 1430933 w 8066887"/>
              <a:gd name="connsiteY3" fmla="*/ 89443 h 2379169"/>
              <a:gd name="connsiteX4" fmla="*/ 3756200 w 8066887"/>
              <a:gd name="connsiteY4" fmla="*/ 17889 h 2379169"/>
              <a:gd name="connsiteX5" fmla="*/ 8066887 w 8066887"/>
              <a:gd name="connsiteY5" fmla="*/ 0 h 2379169"/>
              <a:gd name="connsiteX6" fmla="*/ 8066887 w 8066887"/>
              <a:gd name="connsiteY6" fmla="*/ 0 h 2379169"/>
              <a:gd name="connsiteX7" fmla="*/ 8066887 w 8066887"/>
              <a:gd name="connsiteY7" fmla="*/ 0 h 237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66887" h="2379169">
                <a:moveTo>
                  <a:pt x="0" y="2379169"/>
                </a:moveTo>
                <a:cubicBezTo>
                  <a:pt x="76018" y="1903633"/>
                  <a:pt x="152036" y="1428098"/>
                  <a:pt x="250413" y="1109087"/>
                </a:cubicBezTo>
                <a:cubicBezTo>
                  <a:pt x="348790" y="790076"/>
                  <a:pt x="393507" y="635042"/>
                  <a:pt x="590260" y="465101"/>
                </a:cubicBezTo>
                <a:cubicBezTo>
                  <a:pt x="787013" y="295160"/>
                  <a:pt x="903276" y="163978"/>
                  <a:pt x="1430933" y="89443"/>
                </a:cubicBezTo>
                <a:cubicBezTo>
                  <a:pt x="1958590" y="14908"/>
                  <a:pt x="3756200" y="17889"/>
                  <a:pt x="3756200" y="17889"/>
                </a:cubicBezTo>
                <a:lnTo>
                  <a:pt x="8066887" y="0"/>
                </a:lnTo>
                <a:lnTo>
                  <a:pt x="8066887" y="0"/>
                </a:lnTo>
                <a:lnTo>
                  <a:pt x="8066887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1941794" y="1916668"/>
            <a:ext cx="33006" cy="327476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</p:cNvCxnSpPr>
          <p:nvPr/>
        </p:nvCxnSpPr>
        <p:spPr>
          <a:xfrm>
            <a:off x="1941794" y="5191429"/>
            <a:ext cx="8491206" cy="1839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32800" y="3974068"/>
            <a:ext cx="1779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fixed </a:t>
            </a:r>
            <a:r>
              <a:rPr lang="en-US" sz="2000" dirty="0">
                <a:solidFill>
                  <a:srgbClr val="0000FF"/>
                </a:solidFill>
                <a:sym typeface="Symbol" pitchFamily="18" charset="2"/>
              </a:rPr>
              <a:t>-greedy 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32800" y="3593068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decay </a:t>
            </a:r>
            <a:r>
              <a:rPr lang="en-US" sz="2000" dirty="0">
                <a:solidFill>
                  <a:srgbClr val="008000"/>
                </a:solidFill>
                <a:sym typeface="Symbol" pitchFamily="18" charset="2"/>
              </a:rPr>
              <a:t>-greedy 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32800" y="2221468"/>
            <a:ext cx="2408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exploration function 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2078832"/>
            <a:ext cx="139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reward</a:t>
            </a:r>
          </a:p>
          <a:p>
            <a:r>
              <a:rPr lang="en-US" dirty="0"/>
              <a:t>per trial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8200" y="2221468"/>
            <a:ext cx="1011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C00CC"/>
                </a:solidFill>
                <a:sym typeface="Symbol" pitchFamily="18" charset="2"/>
              </a:rPr>
              <a:t>optimal</a:t>
            </a:r>
            <a:endParaRPr lang="en-US" sz="2000" dirty="0">
              <a:solidFill>
                <a:srgbClr val="CC00C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99400" y="5269468"/>
            <a:ext cx="177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trials</a:t>
            </a:r>
          </a:p>
        </p:txBody>
      </p:sp>
      <p:sp>
        <p:nvSpPr>
          <p:cNvPr id="20" name="Freeform 19"/>
          <p:cNvSpPr/>
          <p:nvPr/>
        </p:nvSpPr>
        <p:spPr>
          <a:xfrm>
            <a:off x="1931760" y="2772716"/>
            <a:ext cx="2307380" cy="2397058"/>
          </a:xfrm>
          <a:custGeom>
            <a:avLst/>
            <a:gdLst>
              <a:gd name="connsiteX0" fmla="*/ 0 w 2307380"/>
              <a:gd name="connsiteY0" fmla="*/ 2397058 h 2397058"/>
              <a:gd name="connsiteX1" fmla="*/ 35773 w 2307380"/>
              <a:gd name="connsiteY1" fmla="*/ 1305860 h 2397058"/>
              <a:gd name="connsiteX2" fmla="*/ 53660 w 2307380"/>
              <a:gd name="connsiteY2" fmla="*/ 590320 h 2397058"/>
              <a:gd name="connsiteX3" fmla="*/ 53660 w 2307380"/>
              <a:gd name="connsiteY3" fmla="*/ 0 h 2397058"/>
              <a:gd name="connsiteX4" fmla="*/ 53660 w 2307380"/>
              <a:gd name="connsiteY4" fmla="*/ 0 h 2397058"/>
              <a:gd name="connsiteX5" fmla="*/ 769127 w 2307380"/>
              <a:gd name="connsiteY5" fmla="*/ 17888 h 2397058"/>
              <a:gd name="connsiteX6" fmla="*/ 1413047 w 2307380"/>
              <a:gd name="connsiteY6" fmla="*/ 17888 h 2397058"/>
              <a:gd name="connsiteX7" fmla="*/ 2307380 w 2307380"/>
              <a:gd name="connsiteY7" fmla="*/ 17888 h 2397058"/>
              <a:gd name="connsiteX8" fmla="*/ 1842327 w 2307380"/>
              <a:gd name="connsiteY8" fmla="*/ 35777 h 2397058"/>
              <a:gd name="connsiteX9" fmla="*/ 1252067 w 2307380"/>
              <a:gd name="connsiteY9" fmla="*/ 125219 h 2397058"/>
              <a:gd name="connsiteX10" fmla="*/ 912220 w 2307380"/>
              <a:gd name="connsiteY10" fmla="*/ 214662 h 2397058"/>
              <a:gd name="connsiteX11" fmla="*/ 661807 w 2307380"/>
              <a:gd name="connsiteY11" fmla="*/ 411435 h 2397058"/>
              <a:gd name="connsiteX12" fmla="*/ 429280 w 2307380"/>
              <a:gd name="connsiteY12" fmla="*/ 643986 h 2397058"/>
              <a:gd name="connsiteX13" fmla="*/ 286187 w 2307380"/>
              <a:gd name="connsiteY13" fmla="*/ 1001755 h 2397058"/>
              <a:gd name="connsiteX14" fmla="*/ 178867 w 2307380"/>
              <a:gd name="connsiteY14" fmla="*/ 1484745 h 2397058"/>
              <a:gd name="connsiteX15" fmla="*/ 53660 w 2307380"/>
              <a:gd name="connsiteY15" fmla="*/ 2110842 h 2397058"/>
              <a:gd name="connsiteX16" fmla="*/ 35773 w 2307380"/>
              <a:gd name="connsiteY16" fmla="*/ 2361281 h 239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7380" h="2397058">
                <a:moveTo>
                  <a:pt x="0" y="2397058"/>
                </a:moveTo>
                <a:lnTo>
                  <a:pt x="35773" y="1305860"/>
                </a:lnTo>
                <a:lnTo>
                  <a:pt x="53660" y="590320"/>
                </a:lnTo>
                <a:lnTo>
                  <a:pt x="53660" y="0"/>
                </a:lnTo>
                <a:lnTo>
                  <a:pt x="53660" y="0"/>
                </a:lnTo>
                <a:lnTo>
                  <a:pt x="769127" y="17888"/>
                </a:lnTo>
                <a:lnTo>
                  <a:pt x="1413047" y="17888"/>
                </a:lnTo>
                <a:lnTo>
                  <a:pt x="2307380" y="17888"/>
                </a:lnTo>
                <a:lnTo>
                  <a:pt x="1842327" y="35777"/>
                </a:lnTo>
                <a:lnTo>
                  <a:pt x="1252067" y="125219"/>
                </a:lnTo>
                <a:lnTo>
                  <a:pt x="912220" y="214662"/>
                </a:lnTo>
                <a:lnTo>
                  <a:pt x="661807" y="411435"/>
                </a:lnTo>
                <a:lnTo>
                  <a:pt x="429280" y="643986"/>
                </a:lnTo>
                <a:lnTo>
                  <a:pt x="286187" y="1001755"/>
                </a:lnTo>
                <a:lnTo>
                  <a:pt x="178867" y="1484745"/>
                </a:lnTo>
                <a:lnTo>
                  <a:pt x="53660" y="2110842"/>
                </a:lnTo>
                <a:lnTo>
                  <a:pt x="35773" y="2361281"/>
                </a:lnTo>
              </a:path>
            </a:pathLst>
          </a:custGeom>
          <a:pattFill prst="wdDnDiag">
            <a:fgClr>
              <a:srgbClr val="FF0000"/>
            </a:fgClr>
            <a:bgClr>
              <a:prstClr val="white"/>
            </a:bgClr>
          </a:patt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4800" y="3886200"/>
            <a:ext cx="1391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ucida Blackletter"/>
                <a:cs typeface="Lucida Blackletter"/>
              </a:rPr>
              <a:t>regret</a:t>
            </a: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1696577" y="3276600"/>
            <a:ext cx="513223" cy="932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74800" y="2790644"/>
            <a:ext cx="8077200" cy="0"/>
          </a:xfrm>
          <a:prstGeom prst="line">
            <a:avLst/>
          </a:prstGeom>
          <a:ln>
            <a:solidFill>
              <a:srgbClr val="CC00C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1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  <p:bldP spid="13" grpId="0"/>
      <p:bldP spid="14" grpId="0"/>
      <p:bldP spid="18" grpId="0"/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5F80-60D1-14D8-A921-932656D7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2" y="228600"/>
            <a:ext cx="10921637" cy="740710"/>
          </a:xfrm>
        </p:spPr>
        <p:txBody>
          <a:bodyPr/>
          <a:lstStyle/>
          <a:p>
            <a:r>
              <a:rPr lang="en-US" sz="4400" dirty="0"/>
              <a:t>How to beat a superhuman Go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3AAE5-BBF6-FADE-8742-377B28B1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45" y="1259458"/>
            <a:ext cx="4966449" cy="5598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EC933-F06B-BBFE-E3BF-851F0FFC3C44}"/>
              </a:ext>
            </a:extLst>
          </p:cNvPr>
          <p:cNvSpPr txBox="1"/>
          <p:nvPr/>
        </p:nvSpPr>
        <p:spPr>
          <a:xfrm>
            <a:off x="7924800" y="1489166"/>
            <a:ext cx="382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White: Kellin </a:t>
            </a:r>
            <a:r>
              <a:rPr lang="en-US" sz="2400" b="1" dirty="0" err="1"/>
              <a:t>Pelrine</a:t>
            </a:r>
            <a:r>
              <a:rPr lang="en-US" sz="2400" b="1" dirty="0"/>
              <a:t> (~2300)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4CE2C-815D-4584-31CB-162771DD8B9F}"/>
              </a:ext>
            </a:extLst>
          </p:cNvPr>
          <p:cNvSpPr txBox="1"/>
          <p:nvPr/>
        </p:nvSpPr>
        <p:spPr>
          <a:xfrm>
            <a:off x="7924800" y="2181497"/>
            <a:ext cx="3665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Black:   JBXKata005 (~5200)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42DF7-DA82-C59B-0603-848ACB122B8E}"/>
              </a:ext>
            </a:extLst>
          </p:cNvPr>
          <p:cNvSpPr txBox="1"/>
          <p:nvPr/>
        </p:nvSpPr>
        <p:spPr>
          <a:xfrm>
            <a:off x="8383451" y="2873828"/>
            <a:ext cx="2747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9-stone handicap</a:t>
            </a:r>
          </a:p>
        </p:txBody>
      </p:sp>
    </p:spTree>
    <p:extLst>
      <p:ext uri="{BB962C8B-B14F-4D97-AF65-F5344CB8AC3E}">
        <p14:creationId xmlns:p14="http://schemas.microsoft.com/office/powerpoint/2010/main" val="355073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latin typeface="Lucida Blackletter"/>
                <a:cs typeface="Lucida Blackletter"/>
              </a:rPr>
              <a:t>Regret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669" y="1447800"/>
            <a:ext cx="8152663" cy="54102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4546600" cy="4271964"/>
          </a:xfrm>
        </p:spPr>
        <p:txBody>
          <a:bodyPr/>
          <a:lstStyle/>
          <a:p>
            <a:r>
              <a:rPr lang="en-US" sz="2800" b="1" i="1" dirty="0">
                <a:solidFill>
                  <a:srgbClr val="FF0000"/>
                </a:solidFill>
              </a:rPr>
              <a:t>Regret</a:t>
            </a:r>
            <a:r>
              <a:rPr lang="en-US" sz="2800" dirty="0"/>
              <a:t> measures the total cost of your youthful errors made while exploring and learning instead of behaving optimally</a:t>
            </a:r>
          </a:p>
          <a:p>
            <a:r>
              <a:rPr lang="en-US" sz="2800" dirty="0"/>
              <a:t>Minimizing regret goes beyond learning to be optimal – it requires optimally learning to be optimal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5613" y="1314450"/>
            <a:ext cx="6229350" cy="52387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Can we apply some machine learning tools to do this?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Watch All</a:t>
            </a:r>
          </a:p>
        </p:txBody>
      </p:sp>
      <p:pic>
        <p:nvPicPr>
          <p:cNvPr id="3" name="Qlearning--pacman--tiny--watch all.mp4">
            <a:hlinkClick r:id="" action="ppaction://media"/>
            <a:extLst>
              <a:ext uri="{FF2B5EF4-FFF2-40B4-BE49-F238E27FC236}">
                <a16:creationId xmlns:a16="http://schemas.microsoft.com/office/drawing/2014/main" id="{14F25B90-AE86-188F-C211-4F02A936D0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7544" y="1143000"/>
            <a:ext cx="8316913" cy="51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Silent Train</a:t>
            </a:r>
          </a:p>
        </p:txBody>
      </p:sp>
      <p:pic>
        <p:nvPicPr>
          <p:cNvPr id="3" name="Qlearning--pacman--tiny--silent train.mp4">
            <a:hlinkClick r:id="" action="ppaction://media"/>
            <a:extLst>
              <a:ext uri="{FF2B5EF4-FFF2-40B4-BE49-F238E27FC236}">
                <a16:creationId xmlns:a16="http://schemas.microsoft.com/office/drawing/2014/main" id="{2FD6D07B-FFF9-B2AA-3CCC-EA85B190D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1" y="1143000"/>
            <a:ext cx="829055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Q-Learning </a:t>
            </a:r>
            <a:r>
              <a:rPr lang="en-US" sz="4000" dirty="0" err="1"/>
              <a:t>Pacman</a:t>
            </a:r>
            <a:r>
              <a:rPr lang="en-US" sz="4000" dirty="0"/>
              <a:t> – Tricky – Watch All</a:t>
            </a:r>
          </a:p>
        </p:txBody>
      </p:sp>
      <p:pic>
        <p:nvPicPr>
          <p:cNvPr id="3" name="Qlearning--pacman--tricky--watch all.mp4">
            <a:hlinkClick r:id="" action="ppaction://media"/>
            <a:extLst>
              <a:ext uri="{FF2B5EF4-FFF2-40B4-BE49-F238E27FC236}">
                <a16:creationId xmlns:a16="http://schemas.microsoft.com/office/drawing/2014/main" id="{C4208F13-1D9A-B1AB-FD10-30555BE82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0240" y="1143000"/>
            <a:ext cx="8351520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858000" cy="5334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Describe a state using a vector of </a:t>
            </a:r>
            <a:r>
              <a:rPr lang="en-US" sz="2800" b="1" i="1" u="sng" dirty="0"/>
              <a:t>features</a:t>
            </a:r>
            <a:r>
              <a:rPr lang="en-US" sz="28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Distance to closest ghost </a:t>
            </a:r>
            <a:r>
              <a:rPr lang="en-US" sz="2000" dirty="0" err="1">
                <a:solidFill>
                  <a:srgbClr val="CC00CC"/>
                </a:solidFill>
              </a:rPr>
              <a:t>f</a:t>
            </a:r>
            <a:r>
              <a:rPr lang="en-US" sz="2000" baseline="-25000" dirty="0" err="1">
                <a:solidFill>
                  <a:srgbClr val="CC00CC"/>
                </a:solidFill>
              </a:rPr>
              <a:t>GST</a:t>
            </a:r>
            <a:endParaRPr lang="en-US" sz="2000" dirty="0"/>
          </a:p>
          <a:p>
            <a:pPr lvl="2">
              <a:lnSpc>
                <a:spcPct val="80000"/>
              </a:lnSpc>
            </a:pPr>
            <a:r>
              <a:rPr lang="en-US" sz="20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1 / (distance to closest dot) </a:t>
            </a:r>
            <a:r>
              <a:rPr lang="en-US" sz="2000" dirty="0" err="1">
                <a:solidFill>
                  <a:srgbClr val="CC00CC"/>
                </a:solidFill>
              </a:rPr>
              <a:t>f</a:t>
            </a:r>
            <a:r>
              <a:rPr lang="en-US" sz="2000" baseline="-25000" dirty="0" err="1">
                <a:solidFill>
                  <a:srgbClr val="CC00CC"/>
                </a:solidFill>
              </a:rPr>
              <a:t>DOT</a:t>
            </a:r>
            <a:endParaRPr lang="en-US" sz="2000" baseline="30000" dirty="0"/>
          </a:p>
          <a:p>
            <a:pPr lvl="2">
              <a:lnSpc>
                <a:spcPct val="80000"/>
              </a:lnSpc>
            </a:pPr>
            <a:r>
              <a:rPr lang="en-US" sz="2000" dirty="0"/>
              <a:t>Is </a:t>
            </a:r>
            <a:r>
              <a:rPr lang="en-US" sz="2000" dirty="0" err="1"/>
              <a:t>Pacman</a:t>
            </a:r>
            <a:r>
              <a:rPr lang="en-US" sz="20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…… etc.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Can also describe a q-state (s, a) with features (e.g.,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We can express </a:t>
            </a:r>
            <a:r>
              <a:rPr lang="en-US" dirty="0">
                <a:solidFill>
                  <a:srgbClr val="CC00CC"/>
                </a:solidFill>
              </a:rPr>
              <a:t>V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</a:rPr>
              <a:t>Q</a:t>
            </a:r>
            <a:r>
              <a:rPr lang="en-US" dirty="0"/>
              <a:t> (approximately) as weighted linear functions of feature values: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solidFill>
                  <a:srgbClr val="CC00CC"/>
                </a:solidFill>
                <a:cs typeface="Arial" charset="0"/>
              </a:rPr>
              <a:t>V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(s) = 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f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(s) + 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f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(s) + … + 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n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f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n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(s)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solidFill>
                  <a:srgbClr val="CC00CC"/>
                </a:solidFill>
                <a:cs typeface="Arial" charset="0"/>
              </a:rPr>
              <a:t>Q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s,a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 = 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f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s,a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 + 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f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s,a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 + … + 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n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f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n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s,a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 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With the wrong features, the best possible approximation may be terrible!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But in practice we can compress a value function for chess (10</a:t>
            </a:r>
            <a:r>
              <a:rPr lang="en-US" sz="2400" baseline="30000" dirty="0"/>
              <a:t>43</a:t>
            </a:r>
            <a:r>
              <a:rPr lang="en-US" sz="2400" dirty="0"/>
              <a:t> states) down to about 30 weights and get decent play!!!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linear value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dirty="0"/>
              <a:t>Original Q-learning rule tries to reduce prediction error at </a:t>
            </a:r>
            <a:r>
              <a:rPr lang="en-US" dirty="0" err="1">
                <a:solidFill>
                  <a:srgbClr val="CC00CC"/>
                </a:solidFill>
              </a:rPr>
              <a:t>s,a</a:t>
            </a:r>
            <a:r>
              <a:rPr lang="en-US" dirty="0"/>
              <a:t>:</a:t>
            </a:r>
          </a:p>
          <a:p>
            <a:pPr marL="742911" lvl="2" indent="-342882">
              <a:lnSpc>
                <a:spcPct val="80000"/>
              </a:lnSpc>
            </a:pP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C00CC"/>
                </a:solidFill>
              </a:rPr>
              <a:t>[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γ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en-US" sz="2800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sz="2800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sz="2800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sz="2800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sz="2800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(</a:t>
            </a:r>
            <a:r>
              <a:rPr lang="en-US" sz="2800" dirty="0" err="1">
                <a:solidFill>
                  <a:srgbClr val="008000"/>
                </a:solidFill>
              </a:rPr>
              <a:t>s’,a</a:t>
            </a:r>
            <a:r>
              <a:rPr lang="en-US" sz="2800" dirty="0">
                <a:solidFill>
                  <a:srgbClr val="008000"/>
                </a:solidFill>
              </a:rPr>
              <a:t>’) </a:t>
            </a:r>
            <a:r>
              <a:rPr lang="en-US" sz="2800" dirty="0">
                <a:solidFill>
                  <a:srgbClr val="CC00CC"/>
                </a:solidFill>
              </a:rPr>
              <a:t>-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solidFill>
                  <a:srgbClr val="CC00CC"/>
                </a:solidFill>
              </a:rPr>
              <a:t> ]</a:t>
            </a:r>
          </a:p>
          <a:p>
            <a:r>
              <a:rPr lang="en-US" dirty="0"/>
              <a:t>Instead, we update the weights to try to reduce the error at </a:t>
            </a:r>
            <a:r>
              <a:rPr lang="en-US" dirty="0" err="1">
                <a:solidFill>
                  <a:srgbClr val="CC00CC"/>
                </a:solidFill>
              </a:rPr>
              <a:t>s,a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+ 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[</a:t>
            </a:r>
            <a:r>
              <a:rPr lang="en-US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008000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(</a:t>
            </a:r>
            <a:r>
              <a:rPr lang="en-US" dirty="0" err="1">
                <a:solidFill>
                  <a:srgbClr val="008000"/>
                </a:solidFill>
              </a:rPr>
              <a:t>s’,a</a:t>
            </a:r>
            <a:r>
              <a:rPr lang="en-US" dirty="0">
                <a:solidFill>
                  <a:srgbClr val="008000"/>
                </a:solidFill>
              </a:rPr>
              <a:t>’) </a:t>
            </a:r>
            <a:r>
              <a:rPr lang="en-US" dirty="0">
                <a:solidFill>
                  <a:srgbClr val="CC00CC"/>
                </a:solidFill>
              </a:rPr>
              <a:t>-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 ]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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Q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s,a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/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i</a:t>
            </a:r>
            <a:endParaRPr lang="en-US" baseline="-25000" dirty="0">
              <a:solidFill>
                <a:srgbClr val="CC00CC"/>
              </a:solidFill>
              <a:sym typeface="Symbol"/>
            </a:endParaRPr>
          </a:p>
          <a:p>
            <a:pPr marL="457176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= 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+ 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[</a:t>
            </a:r>
            <a:r>
              <a:rPr lang="en-US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008000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(</a:t>
            </a:r>
            <a:r>
              <a:rPr lang="en-US" dirty="0" err="1">
                <a:solidFill>
                  <a:srgbClr val="008000"/>
                </a:solidFill>
              </a:rPr>
              <a:t>s’,a</a:t>
            </a:r>
            <a:r>
              <a:rPr lang="en-US" dirty="0">
                <a:solidFill>
                  <a:srgbClr val="008000"/>
                </a:solidFill>
              </a:rPr>
              <a:t>’) </a:t>
            </a:r>
            <a:r>
              <a:rPr lang="en-US" dirty="0">
                <a:solidFill>
                  <a:srgbClr val="CC00CC"/>
                </a:solidFill>
              </a:rPr>
              <a:t>-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 ] 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s,a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baseline="-25000" dirty="0">
              <a:solidFill>
                <a:srgbClr val="CC00CC"/>
              </a:solidFill>
              <a:sym typeface="Symbol"/>
            </a:endParaRPr>
          </a:p>
          <a:p>
            <a:r>
              <a:rPr lang="en-US" dirty="0">
                <a:solidFill>
                  <a:srgbClr val="000090"/>
                </a:solidFill>
              </a:rPr>
              <a:t>Qualitative justification: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Pleasant surprise: increase weights on +</a:t>
            </a:r>
            <a:r>
              <a:rPr lang="en-US" dirty="0" err="1">
                <a:solidFill>
                  <a:srgbClr val="000090"/>
                </a:solidFill>
              </a:rPr>
              <a:t>ve</a:t>
            </a:r>
            <a:r>
              <a:rPr lang="en-US" dirty="0">
                <a:solidFill>
                  <a:srgbClr val="000090"/>
                </a:solidFill>
              </a:rPr>
              <a:t> features, decrease on –</a:t>
            </a:r>
            <a:r>
              <a:rPr lang="en-US" dirty="0" err="1">
                <a:solidFill>
                  <a:srgbClr val="000090"/>
                </a:solidFill>
              </a:rPr>
              <a:t>ve</a:t>
            </a:r>
            <a:r>
              <a:rPr lang="en-US" dirty="0">
                <a:solidFill>
                  <a:srgbClr val="000090"/>
                </a:solidFill>
              </a:rPr>
              <a:t> ones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Unpleasant surprise: decrease weights on +</a:t>
            </a:r>
            <a:r>
              <a:rPr lang="en-US" dirty="0" err="1">
                <a:solidFill>
                  <a:srgbClr val="000090"/>
                </a:solidFill>
              </a:rPr>
              <a:t>ve</a:t>
            </a:r>
            <a:r>
              <a:rPr lang="en-US" dirty="0">
                <a:solidFill>
                  <a:srgbClr val="000090"/>
                </a:solidFill>
              </a:rPr>
              <a:t> features, increase on –</a:t>
            </a:r>
            <a:r>
              <a:rPr lang="en-US" dirty="0" err="1">
                <a:solidFill>
                  <a:srgbClr val="000090"/>
                </a:solidFill>
              </a:rPr>
              <a:t>ve</a:t>
            </a:r>
            <a:r>
              <a:rPr lang="en-US" dirty="0">
                <a:solidFill>
                  <a:srgbClr val="000090"/>
                </a:solidFill>
              </a:rPr>
              <a:t> ones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elrine-kata-9handicap.mp4">
            <a:hlinkClick r:id="" action="ppaction://media"/>
            <a:extLst>
              <a:ext uri="{FF2B5EF4-FFF2-40B4-BE49-F238E27FC236}">
                <a16:creationId xmlns:a16="http://schemas.microsoft.com/office/drawing/2014/main" id="{D674055D-4D0F-4483-BD61-CB1DB274E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892" y="1151068"/>
            <a:ext cx="11025052" cy="5706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3EE537B-43C6-F86A-902F-58943913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62" y="228600"/>
            <a:ext cx="10921637" cy="740710"/>
          </a:xfrm>
        </p:spPr>
        <p:txBody>
          <a:bodyPr/>
          <a:lstStyle/>
          <a:p>
            <a:r>
              <a:rPr lang="en-US" sz="4400" dirty="0"/>
              <a:t>How to beat a superhuman Go program</a:t>
            </a:r>
          </a:p>
        </p:txBody>
      </p:sp>
    </p:spTree>
    <p:extLst>
      <p:ext uri="{BB962C8B-B14F-4D97-AF65-F5344CB8AC3E}">
        <p14:creationId xmlns:p14="http://schemas.microsoft.com/office/powerpoint/2010/main" val="138857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143000"/>
            <a:ext cx="57551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Q(</a:t>
            </a:r>
            <a:r>
              <a:rPr lang="en-US" sz="3200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s,a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) = 4.0 </a:t>
            </a:r>
            <a:r>
              <a:rPr lang="en-US" sz="3200" i="1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f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DOT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(</a:t>
            </a:r>
            <a:r>
              <a:rPr lang="en-US" sz="3200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s,a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) – 1.0 </a:t>
            </a:r>
            <a:r>
              <a:rPr lang="en-US" sz="3200" i="1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f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GST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(</a:t>
            </a:r>
            <a:r>
              <a:rPr lang="en-US" sz="3200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s,a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)</a:t>
            </a:r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2895600" y="6096000"/>
            <a:ext cx="57551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Q(</a:t>
            </a:r>
            <a:r>
              <a:rPr lang="en-US" sz="3200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s,a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) = 3.0 </a:t>
            </a:r>
            <a:r>
              <a:rPr lang="en-US" sz="3200" i="1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f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DOT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(</a:t>
            </a:r>
            <a:r>
              <a:rPr lang="en-US" sz="3200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s,a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) – 3.0 </a:t>
            </a:r>
            <a:r>
              <a:rPr lang="en-US" sz="3200" i="1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f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GST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(</a:t>
            </a:r>
            <a:r>
              <a:rPr lang="en-US" sz="3200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s,a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)</a:t>
            </a:r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8686800" y="1828800"/>
            <a:ext cx="2971800" cy="2057400"/>
            <a:chOff x="8686800" y="1828800"/>
            <a:chExt cx="2971800" cy="20574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421230" y="1981200"/>
              <a:ext cx="1790329" cy="17526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2" name="Rounded Rectangle 51"/>
            <p:cNvSpPr/>
            <p:nvPr/>
          </p:nvSpPr>
          <p:spPr>
            <a:xfrm>
              <a:off x="8686800" y="1828800"/>
              <a:ext cx="2971800" cy="20574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001242" y="2590800"/>
              <a:ext cx="44755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s’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1828800"/>
            <a:ext cx="5867400" cy="2057400"/>
            <a:chOff x="457200" y="1828800"/>
            <a:chExt cx="5867400" cy="20574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55080" y="1981200"/>
              <a:ext cx="1790329" cy="17526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1" name="Rounded Rectangle 50"/>
            <p:cNvSpPr/>
            <p:nvPr/>
          </p:nvSpPr>
          <p:spPr>
            <a:xfrm>
              <a:off x="457200" y="1828800"/>
              <a:ext cx="5867400" cy="20574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33400" y="2590800"/>
              <a:ext cx="345167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s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819400" y="2133600"/>
              <a:ext cx="3315597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i="1" kern="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f</a:t>
              </a:r>
              <a:r>
                <a:rPr lang="en-US" sz="3200" kern="0" baseline="-2500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DOT</a:t>
              </a:r>
              <a:r>
                <a:rPr lang="en-US" sz="32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(</a:t>
              </a:r>
              <a:r>
                <a:rPr lang="en-US" sz="3200" kern="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s,</a:t>
              </a:r>
              <a:r>
                <a:rPr lang="en-US" sz="2800" kern="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NORTH</a:t>
              </a:r>
              <a:r>
                <a:rPr lang="en-US" sz="32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) = 0.5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819400" y="2844224"/>
              <a:ext cx="32644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i="1" kern="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f</a:t>
              </a:r>
              <a:r>
                <a:rPr lang="en-US" sz="3200" kern="0" baseline="-2500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GST</a:t>
              </a:r>
              <a:r>
                <a:rPr lang="en-US" sz="32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(</a:t>
              </a:r>
              <a:r>
                <a:rPr lang="en-US" sz="3200" kern="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s,</a:t>
              </a:r>
              <a:r>
                <a:rPr lang="en-US" sz="2800" kern="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NORTH</a:t>
              </a:r>
              <a:r>
                <a:rPr lang="en-US" sz="32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) = 1.0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9601200" y="3886200"/>
            <a:ext cx="1576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Q(s’,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</a:t>
            </a:r>
            <a:r>
              <a:rPr lang="en-US" sz="2800" kern="0" dirty="0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) = 0 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09800" y="3886200"/>
            <a:ext cx="24873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Q(</a:t>
            </a:r>
            <a:r>
              <a:rPr lang="en-US" sz="2800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s,</a:t>
            </a:r>
            <a:r>
              <a:rPr lang="en-US" sz="2400" kern="0" dirty="0" err="1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NORTH</a:t>
            </a:r>
            <a:r>
              <a:rPr lang="en-US" sz="2800" kern="0" dirty="0">
                <a:solidFill>
                  <a:srgbClr val="CC00CC"/>
                </a:solidFill>
                <a:latin typeface="Calibri" pitchFamily="34" charset="0"/>
                <a:ea typeface="ＭＳ Ｐゴシック" pitchFamily="34" charset="-128"/>
              </a:rPr>
              <a:t>) = +1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209800" y="4267200"/>
            <a:ext cx="4556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kern="0" dirty="0">
                <a:solidFill>
                  <a:srgbClr val="008000"/>
                </a:solidFill>
                <a:latin typeface="Calibri" pitchFamily="34" charset="0"/>
                <a:sym typeface="Symbol"/>
              </a:rPr>
              <a:t>r </a:t>
            </a:r>
            <a:r>
              <a:rPr lang="en-US" sz="2800" kern="0" dirty="0">
                <a:solidFill>
                  <a:srgbClr val="008000"/>
                </a:solidFill>
                <a:latin typeface="Calibri" pitchFamily="34" charset="0"/>
                <a:sym typeface="Symbol"/>
              </a:rPr>
              <a:t>+</a:t>
            </a:r>
            <a:r>
              <a:rPr lang="en-US" sz="2800" i="1" kern="0" dirty="0">
                <a:solidFill>
                  <a:srgbClr val="008000"/>
                </a:solidFill>
                <a:latin typeface="Calibri" pitchFamily="34" charset="0"/>
                <a:sym typeface="Symbol"/>
              </a:rPr>
              <a:t> </a:t>
            </a:r>
            <a:r>
              <a:rPr lang="en-US" sz="2800" kern="0" dirty="0" err="1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γ</a:t>
            </a:r>
            <a:r>
              <a:rPr lang="en-US" sz="2800" kern="0" dirty="0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r>
              <a:rPr lang="en-US" sz="2800" kern="0" dirty="0" err="1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max</a:t>
            </a:r>
            <a:r>
              <a:rPr lang="en-US" sz="2800" kern="0" baseline="-25000" dirty="0" err="1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a</a:t>
            </a:r>
            <a:r>
              <a:rPr lang="en-US" sz="2800" kern="0" baseline="-25000" dirty="0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sz="2800" kern="0" dirty="0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 Q</a:t>
            </a:r>
            <a:r>
              <a:rPr lang="en-US" sz="2800" kern="0" baseline="30000" dirty="0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kern="0" dirty="0">
                <a:solidFill>
                  <a:srgbClr val="008000"/>
                </a:solidFill>
                <a:latin typeface="Calibri" pitchFamily="34" charset="0"/>
              </a:rPr>
              <a:t>(</a:t>
            </a:r>
            <a:r>
              <a:rPr lang="en-US" sz="2800" kern="0" dirty="0" err="1">
                <a:solidFill>
                  <a:srgbClr val="008000"/>
                </a:solidFill>
                <a:latin typeface="Calibri" pitchFamily="34" charset="0"/>
              </a:rPr>
              <a:t>s’,a</a:t>
            </a:r>
            <a:r>
              <a:rPr lang="en-US" sz="2800" kern="0" dirty="0">
                <a:solidFill>
                  <a:srgbClr val="008000"/>
                </a:solidFill>
                <a:latin typeface="Calibri" pitchFamily="34" charset="0"/>
              </a:rPr>
              <a:t>’) = </a:t>
            </a:r>
            <a:r>
              <a:rPr lang="en-US" sz="2800" kern="0" dirty="0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–</a:t>
            </a:r>
            <a:r>
              <a:rPr lang="en-US" sz="2800" kern="0" dirty="0">
                <a:solidFill>
                  <a:srgbClr val="008000"/>
                </a:solidFill>
                <a:latin typeface="Calibri" pitchFamily="34" charset="0"/>
              </a:rPr>
              <a:t> 500 + 0  </a:t>
            </a:r>
            <a:endParaRPr lang="en-US" dirty="0">
              <a:solidFill>
                <a:srgbClr val="008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52600" y="4876800"/>
            <a:ext cx="8915400" cy="1219200"/>
            <a:chOff x="1752600" y="4876800"/>
            <a:chExt cx="8915400" cy="1219200"/>
          </a:xfrm>
        </p:grpSpPr>
        <p:sp>
          <p:nvSpPr>
            <p:cNvPr id="66" name="Rounded Rectangle 65"/>
            <p:cNvSpPr/>
            <p:nvPr/>
          </p:nvSpPr>
          <p:spPr>
            <a:xfrm>
              <a:off x="1752600" y="4876800"/>
              <a:ext cx="8915400" cy="12192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93042" y="5181600"/>
              <a:ext cx="2502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</a:rPr>
                <a:t>difference = </a:t>
              </a:r>
              <a:r>
                <a:rPr lang="en-US" sz="2400" kern="0" dirty="0">
                  <a:solidFill>
                    <a:srgbClr val="0000FF"/>
                  </a:solidFill>
                  <a:latin typeface="Calibri" pitchFamily="34" charset="0"/>
                  <a:ea typeface="ＭＳ Ｐゴシック" pitchFamily="34" charset="-128"/>
                </a:rPr>
                <a:t>–501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93117" y="4886980"/>
            <a:ext cx="5300767" cy="1056620"/>
            <a:chOff x="4793117" y="4886980"/>
            <a:chExt cx="5300767" cy="1056620"/>
          </a:xfrm>
        </p:grpSpPr>
        <p:sp>
          <p:nvSpPr>
            <p:cNvPr id="63" name="Right Arrow 62"/>
            <p:cNvSpPr/>
            <p:nvPr/>
          </p:nvSpPr>
          <p:spPr>
            <a:xfrm>
              <a:off x="4793117" y="5181600"/>
              <a:ext cx="1012371" cy="533400"/>
            </a:xfrm>
            <a:prstGeom prst="rightArrow">
              <a:avLst>
                <a:gd name="adj1" fmla="val 50000"/>
                <a:gd name="adj2" fmla="val 37912"/>
              </a:avLst>
            </a:prstGeom>
            <a:solidFill>
              <a:srgbClr val="CCEC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6000" y="4886980"/>
              <a:ext cx="38638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kern="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w</a:t>
              </a:r>
              <a:r>
                <a:rPr lang="en-US" sz="2800" kern="0" baseline="-2500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DOT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 </a:t>
              </a:r>
              <a:r>
                <a:rPr lang="en-US" sz="2400" kern="0" dirty="0">
                  <a:solidFill>
                    <a:srgbClr val="CC00CC"/>
                  </a:solidFill>
                  <a:latin typeface="Calibri" pitchFamily="34" charset="0"/>
                  <a:sym typeface="Symbol"/>
                </a:rPr>
                <a:t>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sym typeface="Symbol"/>
                </a:rPr>
                <a:t>  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  <a:sym typeface="Symbol"/>
                </a:rPr>
                <a:t>4.0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 + </a:t>
              </a:r>
              <a:r>
                <a:rPr lang="en-US" sz="2800" kern="0" dirty="0">
                  <a:solidFill>
                    <a:srgbClr val="0000FF"/>
                  </a:solidFill>
                  <a:latin typeface="Calibri" pitchFamily="34" charset="0"/>
                  <a:sym typeface="Symbol"/>
                </a:rPr>
                <a:t>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sym typeface="Symbol"/>
                </a:rPr>
                <a:t>[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–501]0.5</a:t>
              </a:r>
              <a:endParaRPr lang="en-US" sz="16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96000" y="5420380"/>
              <a:ext cx="3997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kern="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w</a:t>
              </a:r>
              <a:r>
                <a:rPr lang="en-US" sz="2800" kern="0" baseline="-25000" dirty="0" err="1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GST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 </a:t>
              </a:r>
              <a:r>
                <a:rPr lang="en-US" sz="2400" kern="0" dirty="0">
                  <a:solidFill>
                    <a:srgbClr val="CC00CC"/>
                  </a:solidFill>
                  <a:latin typeface="Calibri" pitchFamily="34" charset="0"/>
                  <a:sym typeface="Symbol"/>
                </a:rPr>
                <a:t>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sym typeface="Symbol"/>
                </a:rPr>
                <a:t>  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–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  <a:sym typeface="Symbol"/>
                </a:rPr>
                <a:t>1.0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 + </a:t>
              </a:r>
              <a:r>
                <a:rPr lang="en-US" sz="2800" kern="0" dirty="0">
                  <a:solidFill>
                    <a:srgbClr val="0000FF"/>
                  </a:solidFill>
                  <a:latin typeface="Calibri" pitchFamily="34" charset="0"/>
                  <a:sym typeface="Symbol"/>
                </a:rPr>
                <a:t>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sym typeface="Symbol"/>
                </a:rPr>
                <a:t>[</a:t>
              </a:r>
              <a:r>
                <a:rPr lang="en-US" sz="2800" kern="0" dirty="0">
                  <a:solidFill>
                    <a:srgbClr val="CC00CC"/>
                  </a:solidFill>
                  <a:latin typeface="Calibri" pitchFamily="34" charset="0"/>
                  <a:ea typeface="ＭＳ Ｐゴシック" pitchFamily="34" charset="-128"/>
                </a:rPr>
                <a:t>–501]1.0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24600" y="2057400"/>
            <a:ext cx="2362200" cy="1600200"/>
            <a:chOff x="6324600" y="2057400"/>
            <a:chExt cx="2362200" cy="1600200"/>
          </a:xfrm>
        </p:grpSpPr>
        <p:sp>
          <p:nvSpPr>
            <p:cNvPr id="53" name="Right Arrow 52"/>
            <p:cNvSpPr/>
            <p:nvPr/>
          </p:nvSpPr>
          <p:spPr>
            <a:xfrm>
              <a:off x="6324600" y="2057400"/>
              <a:ext cx="2362200" cy="1600200"/>
            </a:xfrm>
            <a:prstGeom prst="rightArrow">
              <a:avLst>
                <a:gd name="adj1" fmla="val 50000"/>
                <a:gd name="adj2" fmla="val 37912"/>
              </a:avLst>
            </a:prstGeom>
            <a:solidFill>
              <a:srgbClr val="CCEC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10567" y="2438400"/>
              <a:ext cx="17952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a = NORTH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  r = </a:t>
              </a:r>
              <a:r>
                <a:rPr lang="en-US" sz="2400" kern="0" dirty="0">
                  <a:solidFill>
                    <a:schemeClr val="tx2"/>
                  </a:solidFill>
                  <a:latin typeface="Calibri" pitchFamily="34" charset="0"/>
                  <a:ea typeface="ＭＳ Ｐゴシック" pitchFamily="34" charset="-128"/>
                </a:rPr>
                <a:t>–500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92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4" grpId="0"/>
      <p:bldP spid="6" grpId="0"/>
      <p:bldP spid="57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Approximate Q-Learning --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3" name="Approximate-Qlearning--pacman.mp4">
            <a:hlinkClick r:id="" action="ppaction://media"/>
            <a:extLst>
              <a:ext uri="{FF2B5EF4-FFF2-40B4-BE49-F238E27FC236}">
                <a16:creationId xmlns:a16="http://schemas.microsoft.com/office/drawing/2014/main" id="{DCE0FED9-8E06-5604-B4C9-F6E8C92CB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>
                <a:solidFill>
                  <a:srgbClr val="CC00CC"/>
                </a:solidFill>
              </a:rPr>
              <a:t>V</a:t>
            </a:r>
            <a:r>
              <a:rPr lang="en-US" baseline="30000" dirty="0">
                <a:solidFill>
                  <a:srgbClr val="CC00CC"/>
                </a:solidFill>
              </a:rPr>
              <a:t>L</a:t>
            </a:r>
            <a:r>
              <a:rPr lang="en-US" dirty="0"/>
              <a:t> be the closest linear approximation to </a:t>
            </a:r>
            <a:r>
              <a:rPr lang="en-US" dirty="0">
                <a:solidFill>
                  <a:srgbClr val="CC00CC"/>
                </a:solidFill>
              </a:rPr>
              <a:t>V*</a:t>
            </a:r>
            <a:r>
              <a:rPr lang="en-US" dirty="0"/>
              <a:t>. </a:t>
            </a:r>
          </a:p>
          <a:p>
            <a:r>
              <a:rPr lang="en-US" dirty="0"/>
              <a:t>TD learning with a linear function </a:t>
            </a:r>
            <a:r>
              <a:rPr lang="en-US" dirty="0" err="1"/>
              <a:t>approximator</a:t>
            </a:r>
            <a:r>
              <a:rPr lang="en-US" dirty="0"/>
              <a:t> converges to some </a:t>
            </a:r>
            <a:r>
              <a:rPr lang="en-US" dirty="0">
                <a:solidFill>
                  <a:srgbClr val="CC00CC"/>
                </a:solidFill>
              </a:rPr>
              <a:t>V</a:t>
            </a:r>
            <a:r>
              <a:rPr lang="en-US" dirty="0"/>
              <a:t> that is pretty close to </a:t>
            </a:r>
            <a:r>
              <a:rPr lang="en-US" dirty="0">
                <a:solidFill>
                  <a:srgbClr val="CC00CC"/>
                </a:solidFill>
              </a:rPr>
              <a:t>V</a:t>
            </a:r>
            <a:r>
              <a:rPr lang="en-US" baseline="30000" dirty="0">
                <a:solidFill>
                  <a:srgbClr val="CC00CC"/>
                </a:solidFill>
              </a:rPr>
              <a:t>L</a:t>
            </a:r>
            <a:endParaRPr lang="en-US" dirty="0">
              <a:solidFill>
                <a:srgbClr val="CC00CC"/>
              </a:solidFill>
            </a:endParaRPr>
          </a:p>
          <a:p>
            <a:r>
              <a:rPr lang="en-US" dirty="0"/>
              <a:t>Q-learning with a linear function </a:t>
            </a:r>
            <a:r>
              <a:rPr lang="en-US" dirty="0" err="1"/>
              <a:t>approximator</a:t>
            </a:r>
            <a:r>
              <a:rPr lang="en-US" dirty="0"/>
              <a:t> may diverge</a:t>
            </a:r>
          </a:p>
          <a:p>
            <a:r>
              <a:rPr lang="en-US" dirty="0"/>
              <a:t>With much more complicated update rules, stronger convergence results can be proved – even for nonlinear function </a:t>
            </a:r>
            <a:r>
              <a:rPr lang="en-US" dirty="0" err="1"/>
              <a:t>approximators</a:t>
            </a:r>
            <a:r>
              <a:rPr lang="en-US" dirty="0"/>
              <a:t> such as neural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0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function </a:t>
            </a:r>
            <a:r>
              <a:rPr lang="en-US" dirty="0" err="1"/>
              <a:t>approximators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still use the gradient-based update for </a:t>
            </a:r>
            <a:r>
              <a:rPr lang="en-US" b="1" i="1" dirty="0">
                <a:solidFill>
                  <a:srgbClr val="0000FF"/>
                </a:solidFill>
              </a:rPr>
              <a:t>any</a:t>
            </a:r>
            <a:r>
              <a:rPr lang="en-US" dirty="0"/>
              <a:t> 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Q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+ 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[</a:t>
            </a:r>
            <a:r>
              <a:rPr lang="en-US" i="1" dirty="0">
                <a:solidFill>
                  <a:srgbClr val="008000"/>
                </a:solidFill>
                <a:sym typeface="Symbol"/>
              </a:rPr>
              <a:t>R</a:t>
            </a:r>
            <a:r>
              <a:rPr lang="en-US" dirty="0">
                <a:solidFill>
                  <a:srgbClr val="008000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008000"/>
                </a:solidFill>
                <a:sym typeface="Symbol"/>
              </a:rPr>
              <a:t>s,</a:t>
            </a:r>
            <a:r>
              <a:rPr lang="en-US" dirty="0" err="1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008000"/>
                </a:solidFill>
                <a:sym typeface="Symbol"/>
              </a:rPr>
              <a:t>,s</a:t>
            </a:r>
            <a:r>
              <a:rPr lang="en-US" dirty="0">
                <a:solidFill>
                  <a:srgbClr val="008000"/>
                </a:solidFill>
                <a:sym typeface="Symbol"/>
              </a:rPr>
              <a:t>’)</a:t>
            </a:r>
            <a:r>
              <a:rPr lang="en-US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dirty="0">
                <a:solidFill>
                  <a:srgbClr val="008000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008000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008000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008000"/>
                </a:solidFill>
                <a:ea typeface="ＭＳ Ｐゴシック" pitchFamily="34" charset="-128"/>
              </a:rPr>
              <a:t>a</a:t>
            </a:r>
            <a:r>
              <a:rPr lang="en-US" baseline="-25000" dirty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dirty="0">
                <a:solidFill>
                  <a:srgbClr val="008000"/>
                </a:solidFill>
                <a:ea typeface="ＭＳ Ｐゴシック" pitchFamily="34" charset="-128"/>
              </a:rPr>
              <a:t> Q</a:t>
            </a:r>
            <a:r>
              <a:rPr lang="en-US" baseline="30000" dirty="0">
                <a:solidFill>
                  <a:srgbClr val="008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(</a:t>
            </a:r>
            <a:r>
              <a:rPr lang="en-US" dirty="0" err="1">
                <a:solidFill>
                  <a:srgbClr val="008000"/>
                </a:solidFill>
              </a:rPr>
              <a:t>s’,a</a:t>
            </a:r>
            <a:r>
              <a:rPr lang="en-US" dirty="0">
                <a:solidFill>
                  <a:srgbClr val="008000"/>
                </a:solidFill>
              </a:rPr>
              <a:t>’) </a:t>
            </a:r>
            <a:r>
              <a:rPr lang="en-US" dirty="0">
                <a:solidFill>
                  <a:srgbClr val="CC00CC"/>
                </a:solidFill>
              </a:rPr>
              <a:t>-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 ]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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Q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s,a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</a:t>
            </a:r>
            <a:r>
              <a:rPr lang="en-US" dirty="0">
                <a:solidFill>
                  <a:srgbClr val="CC00CC"/>
                </a:solidFill>
                <a:sym typeface="Symbol"/>
              </a:rPr>
              <a:t>/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Neural network error back-propagation already does this!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Maybe we can get much better V or Q </a:t>
            </a:r>
            <a:r>
              <a:rPr lang="en-US" dirty="0" err="1">
                <a:solidFill>
                  <a:srgbClr val="000090"/>
                </a:solidFill>
                <a:sym typeface="Symbol"/>
              </a:rPr>
              <a:t>approximators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using a complicated neural net instead of a linear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Backgammon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 descr="backgammon-posi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094195"/>
            <a:ext cx="5638800" cy="55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4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TDGammon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dirty="0"/>
              <a:t>4-ply </a:t>
            </a:r>
            <a:r>
              <a:rPr lang="en-US" dirty="0" err="1"/>
              <a:t>lookahead</a:t>
            </a:r>
            <a:r>
              <a:rPr lang="en-US" dirty="0"/>
              <a:t> using </a:t>
            </a:r>
            <a:r>
              <a:rPr lang="en-US" dirty="0">
                <a:solidFill>
                  <a:srgbClr val="CC00CC"/>
                </a:solidFill>
              </a:rPr>
              <a:t>V(s) </a:t>
            </a:r>
            <a:r>
              <a:rPr lang="en-US" dirty="0"/>
              <a:t>trained from 1,500,000 games of self-play</a:t>
            </a:r>
          </a:p>
          <a:p>
            <a:r>
              <a:rPr lang="en-US" dirty="0"/>
              <a:t>3 hidden layers, ~100 units each</a:t>
            </a:r>
          </a:p>
          <a:p>
            <a:r>
              <a:rPr lang="en-US" dirty="0"/>
              <a:t>Input: contents of each location </a:t>
            </a:r>
            <a:r>
              <a:rPr lang="en-US" b="1" i="1" dirty="0">
                <a:solidFill>
                  <a:srgbClr val="0000FF"/>
                </a:solidFill>
              </a:rPr>
              <a:t>plus several handcrafted features</a:t>
            </a:r>
          </a:p>
          <a:p>
            <a:r>
              <a:rPr lang="en-US" dirty="0">
                <a:solidFill>
                  <a:srgbClr val="000090"/>
                </a:solidFill>
              </a:rPr>
              <a:t>Experimental results: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Plays approximately at parity with world champion</a:t>
            </a:r>
          </a:p>
          <a:p>
            <a:pPr lvl="1"/>
            <a:r>
              <a:rPr lang="en-US" dirty="0">
                <a:solidFill>
                  <a:srgbClr val="000090"/>
                </a:solidFill>
              </a:rPr>
              <a:t>Led to radical changes in the way humans play backgammon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35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DeepMind DQN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1"/>
            <a:ext cx="11379200" cy="1752600"/>
          </a:xfrm>
        </p:spPr>
        <p:txBody>
          <a:bodyPr/>
          <a:lstStyle/>
          <a:p>
            <a:r>
              <a:rPr lang="en-US" dirty="0"/>
              <a:t>Used a deep learning network to represent Q:</a:t>
            </a:r>
          </a:p>
          <a:p>
            <a:pPr lvl="1"/>
            <a:r>
              <a:rPr lang="en-US" dirty="0"/>
              <a:t>Input is last 4 images (84x84 pixel values) plus score</a:t>
            </a:r>
          </a:p>
          <a:p>
            <a:r>
              <a:rPr lang="en-US" dirty="0"/>
              <a:t>49 Atari games, incl. Breakout, Space Invaders, </a:t>
            </a:r>
            <a:r>
              <a:rPr lang="en-US" dirty="0" err="1"/>
              <a:t>Seaquest</a:t>
            </a:r>
            <a:r>
              <a:rPr lang="en-US" dirty="0"/>
              <a:t>, </a:t>
            </a:r>
            <a:r>
              <a:rPr lang="en-US" dirty="0" err="1"/>
              <a:t>Enduro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57306"/>
            <a:ext cx="6881660" cy="40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67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162"/>
            <a:ext cx="4978400" cy="3267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-1"/>
            <a:ext cx="5029200" cy="3296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03560"/>
            <a:ext cx="5346700" cy="335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411491"/>
            <a:ext cx="5169764" cy="34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89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3494" y="-759306"/>
            <a:ext cx="6852611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49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  <a:p>
            <a:pPr lvl="1"/>
            <a:r>
              <a:rPr lang="en-US" dirty="0"/>
              <a:t>Exploration guided by unfamiliarity and potential</a:t>
            </a:r>
          </a:p>
          <a:p>
            <a:pPr lvl="1"/>
            <a:r>
              <a:rPr lang="en-US" dirty="0"/>
              <a:t>Appropriately designed bonuses tend to minimize regret</a:t>
            </a:r>
          </a:p>
          <a:p>
            <a:r>
              <a:rPr lang="en-US" dirty="0"/>
              <a:t>Generalization allows RL to scale up to real problems</a:t>
            </a:r>
          </a:p>
          <a:p>
            <a:pPr lvl="1"/>
            <a:r>
              <a:rPr lang="en-US" dirty="0"/>
              <a:t>Represent </a:t>
            </a:r>
            <a:r>
              <a:rPr lang="en-US" dirty="0">
                <a:solidFill>
                  <a:srgbClr val="CC00CC"/>
                </a:solidFill>
              </a:rPr>
              <a:t>V</a:t>
            </a:r>
            <a:r>
              <a:rPr lang="en-US" dirty="0"/>
              <a:t> or </a:t>
            </a:r>
            <a:r>
              <a:rPr lang="en-US" dirty="0">
                <a:solidFill>
                  <a:srgbClr val="CC00CC"/>
                </a:solidFill>
              </a:rPr>
              <a:t>Q</a:t>
            </a:r>
            <a:r>
              <a:rPr lang="en-US" dirty="0"/>
              <a:t> with parameterized functions</a:t>
            </a:r>
          </a:p>
          <a:p>
            <a:pPr lvl="1"/>
            <a:r>
              <a:rPr lang="en-US" dirty="0"/>
              <a:t>Adjust parameters to reduce sample prediction error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7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as approximate Q-iteration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definition of Q values: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Q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= </a:t>
            </a:r>
            <a:r>
              <a:rPr lang="en-US" dirty="0">
                <a:ea typeface="ＭＳ Ｐゴシック" pitchFamily="34" charset="-128"/>
                <a:sym typeface="Symbol"/>
              </a:rPr>
              <a:t>expected return from doing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 a </a:t>
            </a:r>
            <a:r>
              <a:rPr lang="en-US" dirty="0">
                <a:ea typeface="ＭＳ Ｐゴシック" pitchFamily="34" charset="-128"/>
                <a:sym typeface="Symbol"/>
              </a:rPr>
              <a:t>in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 s </a:t>
            </a:r>
            <a:r>
              <a:rPr lang="en-US" dirty="0">
                <a:ea typeface="ＭＳ Ｐゴシック" pitchFamily="34" charset="-128"/>
                <a:sym typeface="Symbol"/>
              </a:rPr>
              <a:t>and then behaving optimally 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V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(s) =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Q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dirty="0">
                <a:ea typeface="ＭＳ Ｐゴシック" pitchFamily="34" charset="-128"/>
                <a:sym typeface="Symbol"/>
              </a:rPr>
              <a:t>and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(s) =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argmax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Q</a:t>
            </a:r>
            <a:r>
              <a:rPr lang="en-US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endParaRPr lang="en-US" dirty="0">
              <a:sym typeface="Symbol"/>
            </a:endParaRPr>
          </a:p>
          <a:p>
            <a:pPr marL="0" lvl="1" indent="0">
              <a:lnSpc>
                <a:spcPct val="80000"/>
              </a:lnSpc>
              <a:buNone/>
            </a:pPr>
            <a:endParaRPr lang="en-US" dirty="0">
              <a:solidFill>
                <a:srgbClr val="CC00CC"/>
              </a:solidFill>
            </a:endParaRPr>
          </a:p>
          <a:p>
            <a:r>
              <a:rPr lang="en-US" dirty="0"/>
              <a:t>Bellman equation for Q values: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Q*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s’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’)[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s,</a:t>
            </a:r>
            <a:r>
              <a:rPr lang="en-US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’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Q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dirty="0" err="1">
                <a:solidFill>
                  <a:srgbClr val="CC00CC"/>
                </a:solidFill>
              </a:rPr>
              <a:t>s’,a</a:t>
            </a:r>
            <a:r>
              <a:rPr lang="en-US" dirty="0">
                <a:solidFill>
                  <a:srgbClr val="CC00CC"/>
                </a:solidFill>
              </a:rPr>
              <a:t>’) ]</a:t>
            </a:r>
          </a:p>
          <a:p>
            <a:pPr>
              <a:lnSpc>
                <a:spcPct val="80000"/>
              </a:lnSpc>
            </a:pPr>
            <a:r>
              <a:rPr lang="en-US" dirty="0"/>
              <a:t>Approximate Bellman update for Q values:</a:t>
            </a:r>
            <a:endParaRPr lang="en-US" dirty="0">
              <a:solidFill>
                <a:srgbClr val="CC00CC"/>
              </a:solidFill>
            </a:endParaRPr>
          </a:p>
          <a:p>
            <a:pPr marL="742911" lvl="2" indent="-342882">
              <a:lnSpc>
                <a:spcPct val="80000"/>
              </a:lnSpc>
            </a:pP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(1-)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Q(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s,a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 + 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C00CC"/>
                </a:solidFill>
              </a:rPr>
              <a:t>[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s,</a:t>
            </a:r>
            <a:r>
              <a:rPr lang="en-US" sz="2800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,s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γmax</a:t>
            </a:r>
            <a:r>
              <a:rPr lang="en-US" sz="2800" baseline="-25000" dirty="0" err="1">
                <a:solidFill>
                  <a:srgbClr val="CC00CC"/>
                </a:solidFill>
                <a:ea typeface="ＭＳ Ｐゴシック" pitchFamily="34" charset="-128"/>
              </a:rPr>
              <a:t>a’</a:t>
            </a:r>
            <a:r>
              <a:rPr lang="en-US" sz="2800" dirty="0" err="1">
                <a:solidFill>
                  <a:srgbClr val="CC00CC"/>
                </a:solidFill>
                <a:ea typeface="ＭＳ Ｐゴシック" pitchFamily="34" charset="-128"/>
              </a:rPr>
              <a:t>Q</a:t>
            </a:r>
            <a:r>
              <a:rPr lang="en-US" sz="28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dirty="0" err="1">
                <a:solidFill>
                  <a:srgbClr val="CC00CC"/>
                </a:solidFill>
              </a:rPr>
              <a:t>s’,a</a:t>
            </a:r>
            <a:r>
              <a:rPr lang="en-US" sz="2800" dirty="0">
                <a:solidFill>
                  <a:srgbClr val="CC00CC"/>
                </a:solidFill>
              </a:rPr>
              <a:t>’) ]</a:t>
            </a:r>
          </a:p>
          <a:p>
            <a:pPr marL="342882" lvl="1" indent="-342882">
              <a:lnSpc>
                <a:spcPct val="80000"/>
              </a:lnSpc>
            </a:pPr>
            <a:endParaRPr lang="en-US" dirty="0">
              <a:solidFill>
                <a:srgbClr val="CC00CC"/>
              </a:solidFill>
            </a:endParaRPr>
          </a:p>
          <a:p>
            <a:pPr marL="342882" lvl="1" indent="-342882">
              <a:lnSpc>
                <a:spcPct val="80000"/>
              </a:lnSpc>
            </a:pPr>
            <a:r>
              <a:rPr lang="en-US" sz="3200" dirty="0">
                <a:solidFill>
                  <a:srgbClr val="000090"/>
                </a:solidFill>
              </a:rPr>
              <a:t>We obtain a policy from learned </a:t>
            </a:r>
            <a:r>
              <a:rPr lang="en-US" sz="3200" dirty="0">
                <a:solidFill>
                  <a:srgbClr val="CC00CC"/>
                </a:solidFill>
              </a:rPr>
              <a:t>Q(</a:t>
            </a:r>
            <a:r>
              <a:rPr lang="en-US" sz="3200" dirty="0" err="1">
                <a:solidFill>
                  <a:srgbClr val="CC00CC"/>
                </a:solidFill>
              </a:rPr>
              <a:t>s,a</a:t>
            </a:r>
            <a:r>
              <a:rPr lang="en-US" sz="3200" dirty="0">
                <a:solidFill>
                  <a:srgbClr val="CC00CC"/>
                </a:solidFill>
              </a:rPr>
              <a:t>)</a:t>
            </a:r>
            <a:r>
              <a:rPr lang="en-US" sz="3200" dirty="0">
                <a:solidFill>
                  <a:srgbClr val="000090"/>
                </a:solidFill>
              </a:rPr>
              <a:t>, with no model!</a:t>
            </a:r>
          </a:p>
          <a:p>
            <a:pPr marL="742911" lvl="2" indent="-342882">
              <a:lnSpc>
                <a:spcPct val="80000"/>
              </a:lnSpc>
            </a:pPr>
            <a:r>
              <a:rPr lang="en-US" sz="2800" dirty="0">
                <a:solidFill>
                  <a:srgbClr val="000090"/>
                </a:solidFill>
              </a:rPr>
              <a:t>(No free lunch: </a:t>
            </a:r>
            <a:r>
              <a:rPr lang="en-US" sz="2800" dirty="0">
                <a:solidFill>
                  <a:srgbClr val="CC00CC"/>
                </a:solidFill>
              </a:rPr>
              <a:t>Q(</a:t>
            </a:r>
            <a:r>
              <a:rPr lang="en-US" sz="2800" dirty="0" err="1">
                <a:solidFill>
                  <a:srgbClr val="CC00CC"/>
                </a:solidFill>
              </a:rPr>
              <a:t>s,a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  <a:r>
              <a:rPr lang="en-US" sz="2800" dirty="0">
                <a:solidFill>
                  <a:srgbClr val="000090"/>
                </a:solidFill>
              </a:rPr>
              <a:t> table is </a:t>
            </a:r>
            <a:r>
              <a:rPr lang="en-US" sz="2800" dirty="0">
                <a:solidFill>
                  <a:srgbClr val="CC00CC"/>
                </a:solidFill>
              </a:rPr>
              <a:t>|A|</a:t>
            </a:r>
            <a:r>
              <a:rPr lang="en-US" sz="2800" dirty="0">
                <a:solidFill>
                  <a:srgbClr val="000090"/>
                </a:solidFill>
              </a:rPr>
              <a:t> times bigger than </a:t>
            </a:r>
            <a:r>
              <a:rPr lang="en-US" sz="2800" dirty="0">
                <a:solidFill>
                  <a:srgbClr val="CC00CC"/>
                </a:solidFill>
              </a:rPr>
              <a:t>V(s)</a:t>
            </a:r>
            <a:r>
              <a:rPr lang="en-US" sz="2800" dirty="0">
                <a:solidFill>
                  <a:srgbClr val="000090"/>
                </a:solidFill>
              </a:rPr>
              <a:t> table)</a:t>
            </a:r>
          </a:p>
          <a:p>
            <a:pPr marL="342882" lvl="1" indent="-342882">
              <a:lnSpc>
                <a:spcPct val="8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4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 </a:t>
            </a:r>
            <a:r>
              <a:rPr lang="en-US" sz="2400" i="1" dirty="0">
                <a:solidFill>
                  <a:srgbClr val="CC00CC"/>
                </a:solidFill>
              </a:rPr>
              <a:t>Q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dirty="0"/>
          </a:p>
          <a:p>
            <a:pPr lvl="1"/>
            <a:r>
              <a:rPr lang="en-US" sz="2400" dirty="0"/>
              <a:t>Consider your new sample estimate:</a:t>
            </a:r>
          </a:p>
          <a:p>
            <a:pPr marL="914353" lvl="2" indent="0">
              <a:buNone/>
            </a:pPr>
            <a:r>
              <a:rPr lang="en-US" i="1" dirty="0">
                <a:solidFill>
                  <a:srgbClr val="CC00CC"/>
                </a:solidFill>
              </a:rPr>
              <a:t>sample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s,</a:t>
            </a:r>
            <a:r>
              <a:rPr lang="en-US" dirty="0" err="1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a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,s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’)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+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r>
              <a:rPr lang="en-US" baseline="-25000" dirty="0" err="1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’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Q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dirty="0" err="1">
                <a:solidFill>
                  <a:srgbClr val="CC00CC"/>
                </a:solidFill>
              </a:rPr>
              <a:t>s’,a</a:t>
            </a:r>
            <a:r>
              <a:rPr lang="en-US" dirty="0">
                <a:solidFill>
                  <a:srgbClr val="CC00CC"/>
                </a:solidFill>
              </a:rPr>
              <a:t>’) </a:t>
            </a:r>
            <a:endParaRPr lang="en-US" i="1" dirty="0">
              <a:solidFill>
                <a:srgbClr val="CC00CC"/>
              </a:solidFill>
            </a:endParaRP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  <a:p>
            <a:pPr marL="457176" lvl="1" indent="0">
              <a:buNone/>
            </a:pPr>
            <a:r>
              <a:rPr lang="en-US" sz="2400" i="1" dirty="0">
                <a:solidFill>
                  <a:srgbClr val="CC00CC"/>
                </a:solidFill>
              </a:rPr>
              <a:t>      Q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dirty="0"/>
              <a:t> </a:t>
            </a:r>
            <a:r>
              <a:rPr lang="en-US" sz="2000" b="1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 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(1-) </a:t>
            </a:r>
            <a:r>
              <a:rPr lang="en-US" sz="2400" i="1" dirty="0">
                <a:solidFill>
                  <a:srgbClr val="CC00CC"/>
                </a:solidFill>
              </a:rPr>
              <a:t>Q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</a:t>
            </a:r>
            <a:r>
              <a:rPr lang="en-US" sz="2400" dirty="0" err="1">
                <a:solidFill>
                  <a:srgbClr val="CC00CC"/>
                </a:solidFill>
              </a:rPr>
              <a:t>,</a:t>
            </a:r>
            <a:r>
              <a:rPr lang="en-US" sz="2400" i="1" dirty="0" err="1">
                <a:solidFill>
                  <a:srgbClr val="CC00CC"/>
                </a:solidFill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+  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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C00CC"/>
                </a:solidFill>
              </a:rPr>
              <a:t>[</a:t>
            </a:r>
            <a:r>
              <a:rPr lang="en-US" sz="2400" i="1" dirty="0">
                <a:solidFill>
                  <a:srgbClr val="CC00CC"/>
                </a:solidFill>
              </a:rPr>
              <a:t>sample</a:t>
            </a:r>
            <a:r>
              <a:rPr lang="en-US" sz="2400" dirty="0">
                <a:solidFill>
                  <a:srgbClr val="CC00CC"/>
                </a:solidFill>
              </a:rPr>
              <a:t>]</a:t>
            </a:r>
            <a:endParaRPr lang="en-US" sz="2400" dirty="0"/>
          </a:p>
          <a:p>
            <a:pPr marL="457176" lvl="1" indent="0">
              <a:buNone/>
            </a:pPr>
            <a:endParaRPr lang="en-US" sz="2400" dirty="0"/>
          </a:p>
        </p:txBody>
      </p:sp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762913" imgH="4046571" progId="MSPhotoEd.3">
                  <p:embed/>
                </p:oleObj>
              </mc:Choice>
              <mc:Fallback>
                <p:oleObj name="Photo Editor Photo" r:id="rId2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153400" cy="5105400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samples are generated from a suboptimal policy!</a:t>
            </a:r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b="1" i="1" dirty="0">
                <a:solidFill>
                  <a:srgbClr val="C00000"/>
                </a:solidFill>
              </a:rPr>
              <a:t>off-policy learning</a:t>
            </a:r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 (eventually try every state/action pair infinitely often)</a:t>
            </a:r>
          </a:p>
          <a:p>
            <a:pPr lvl="1"/>
            <a:r>
              <a:rPr lang="en-US" sz="2400" dirty="0"/>
              <a:t>You have to decrease the learning rate appropriately</a:t>
            </a:r>
          </a:p>
          <a:p>
            <a:pPr lvl="2"/>
            <a:r>
              <a:rPr lang="en-US" sz="2000" dirty="0"/>
              <a:t>Technical requirements: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(t) = </a:t>
            </a:r>
            <a:r>
              <a:rPr lang="en-US" dirty="0">
                <a:solidFill>
                  <a:srgbClr val="CC00CC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Symbol" pitchFamily="2" charset="2"/>
              </a:rPr>
              <a:t></a:t>
            </a:r>
            <a:r>
              <a:rPr lang="en-US" sz="1600" dirty="0">
                <a:solidFill>
                  <a:srgbClr val="CC00CC"/>
                </a:solidFill>
                <a:effectLst/>
              </a:rPr>
              <a:t> ,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(t) &lt; </a:t>
            </a:r>
            <a:r>
              <a:rPr lang="en-US" sz="2800" dirty="0">
                <a:solidFill>
                  <a:srgbClr val="CC00CC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Symbol" pitchFamily="2" charset="2"/>
              </a:rPr>
              <a:t></a:t>
            </a:r>
            <a:r>
              <a:rPr lang="en-US" sz="1600" dirty="0">
                <a:solidFill>
                  <a:srgbClr val="CC00CC"/>
                </a:solidFill>
                <a:effectLst/>
              </a:rPr>
              <a:t> </a:t>
            </a:r>
          </a:p>
          <a:p>
            <a:pPr lvl="2"/>
            <a:r>
              <a:rPr lang="en-US" sz="2000" dirty="0"/>
              <a:t>Satisfied by: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(t) = </a:t>
            </a:r>
            <a:r>
              <a:rPr lang="en-US" sz="2000" dirty="0">
                <a:solidFill>
                  <a:srgbClr val="CC00CC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Symbol" pitchFamily="2" charset="2"/>
              </a:rPr>
              <a:t>1/t</a:t>
            </a:r>
            <a:r>
              <a:rPr lang="en-US" sz="1600" dirty="0">
                <a:solidFill>
                  <a:srgbClr val="CC00CC"/>
                </a:solidFill>
                <a:effectLst/>
              </a:rPr>
              <a:t> </a:t>
            </a:r>
            <a:r>
              <a:rPr lang="en-US" sz="2000" dirty="0"/>
              <a:t>or (better)</a:t>
            </a:r>
            <a:r>
              <a:rPr lang="en-US" sz="1600" dirty="0">
                <a:solidFill>
                  <a:srgbClr val="CC00CC"/>
                </a:solidFill>
                <a:effectLst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dirty="0">
                <a:solidFill>
                  <a:srgbClr val="CC00CC"/>
                </a:solidFill>
                <a:cs typeface="Calibri" panose="020F0502020204030204" pitchFamily="34" charset="0"/>
                <a:sym typeface="Symbol"/>
              </a:rPr>
              <a:t>(t) = </a:t>
            </a:r>
            <a:r>
              <a:rPr lang="en-US" sz="2000" dirty="0">
                <a:solidFill>
                  <a:srgbClr val="CC00CC"/>
                </a:solidFill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K/(</a:t>
            </a:r>
            <a:r>
              <a:rPr lang="en-US" sz="2000" dirty="0" err="1">
                <a:solidFill>
                  <a:srgbClr val="CC00CC"/>
                </a:solidFill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K+t</a:t>
            </a:r>
            <a:r>
              <a:rPr lang="en-US" sz="2000" dirty="0">
                <a:solidFill>
                  <a:srgbClr val="CC00CC"/>
                </a:solidFill>
                <a:ea typeface="MS Mincho" panose="02020609040205080304" pitchFamily="49" charset="-128"/>
                <a:cs typeface="Calibri" panose="020F0502020204030204" pitchFamily="34" charset="0"/>
                <a:sym typeface="Symbol" pitchFamily="2" charset="2"/>
              </a:rPr>
              <a:t>)</a:t>
            </a:r>
            <a:r>
              <a:rPr lang="en-US" sz="1600" dirty="0">
                <a:solidFill>
                  <a:srgbClr val="CC00CC"/>
                </a:solidFill>
                <a:effectLst/>
                <a:cs typeface="Calibri" panose="020F0502020204030204" pitchFamily="34" charset="0"/>
              </a:rPr>
              <a:t> </a:t>
            </a:r>
            <a:endParaRPr lang="en-US" sz="2000" dirty="0">
              <a:solidFill>
                <a:srgbClr val="CC00CC"/>
              </a:solidFill>
              <a:cs typeface="Calibri" panose="020F0502020204030204" pitchFamily="34" charset="0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2285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 solves MDPs via direct experience of transitions and rewards</a:t>
            </a:r>
          </a:p>
          <a:p>
            <a:r>
              <a:rPr lang="en-US" dirty="0"/>
              <a:t>There are several schemes:</a:t>
            </a:r>
          </a:p>
          <a:p>
            <a:pPr lvl="1"/>
            <a:r>
              <a:rPr lang="en-US" dirty="0"/>
              <a:t>Learn the MDP model and solve it </a:t>
            </a:r>
          </a:p>
          <a:p>
            <a:pPr lvl="1"/>
            <a:r>
              <a:rPr lang="en-US" dirty="0"/>
              <a:t>Learn </a:t>
            </a:r>
            <a:r>
              <a:rPr lang="en-US" dirty="0">
                <a:solidFill>
                  <a:srgbClr val="CC00CC"/>
                </a:solidFill>
              </a:rPr>
              <a:t>V</a:t>
            </a:r>
            <a:r>
              <a:rPr lang="en-US" dirty="0"/>
              <a:t> directly from sums of rewards, or by TD local adjustments</a:t>
            </a:r>
          </a:p>
          <a:p>
            <a:pPr lvl="2"/>
            <a:r>
              <a:rPr lang="en-US" dirty="0"/>
              <a:t>Still need a model to make decisions by lookahead</a:t>
            </a:r>
          </a:p>
          <a:p>
            <a:pPr lvl="1"/>
            <a:r>
              <a:rPr lang="en-US" dirty="0"/>
              <a:t>Learn </a:t>
            </a:r>
            <a:r>
              <a:rPr lang="en-US" dirty="0">
                <a:solidFill>
                  <a:srgbClr val="CC00CC"/>
                </a:solidFill>
              </a:rPr>
              <a:t>Q</a:t>
            </a:r>
            <a:r>
              <a:rPr lang="en-US" dirty="0"/>
              <a:t> by local Q-learning adjustments, use it directly to pick actions</a:t>
            </a:r>
          </a:p>
          <a:p>
            <a:pPr lvl="1"/>
            <a:r>
              <a:rPr lang="en-US" dirty="0"/>
              <a:t>(and about 100 other variations)</a:t>
            </a:r>
          </a:p>
          <a:p>
            <a:r>
              <a:rPr lang="en-US" dirty="0"/>
              <a:t>Big missing pieces: </a:t>
            </a:r>
          </a:p>
          <a:p>
            <a:pPr lvl="1"/>
            <a:r>
              <a:rPr lang="en-US" dirty="0"/>
              <a:t>How to explore without too much regret?</a:t>
            </a:r>
          </a:p>
          <a:p>
            <a:pPr lvl="1"/>
            <a:r>
              <a:rPr lang="en-US" dirty="0"/>
              <a:t>How to scale this up to Tetris (10</a:t>
            </a:r>
            <a:r>
              <a:rPr lang="en-US" baseline="30000" dirty="0"/>
              <a:t>60</a:t>
            </a:r>
            <a:r>
              <a:rPr lang="en-US" dirty="0"/>
              <a:t>), Go (10</a:t>
            </a:r>
            <a:r>
              <a:rPr lang="en-US" baseline="30000" dirty="0"/>
              <a:t>172</a:t>
            </a:r>
            <a:r>
              <a:rPr lang="en-US" dirty="0"/>
              <a:t>), StarCraft (|A|=10</a:t>
            </a:r>
            <a:r>
              <a:rPr lang="en-US" baseline="30000" dirty="0"/>
              <a:t>26</a:t>
            </a:r>
            <a:r>
              <a:rPr lang="en-US" dirty="0"/>
              <a:t>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0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50714</TotalTime>
  <Words>2125</Words>
  <Application>Microsoft Macintosh PowerPoint</Application>
  <PresentationFormat>Widescreen</PresentationFormat>
  <Paragraphs>240</Paragraphs>
  <Slides>39</Slides>
  <Notes>5</Notes>
  <HiddenSlides>1</HiddenSlides>
  <MMClips>9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</vt:lpstr>
      <vt:lpstr>Lucida Blackletter</vt:lpstr>
      <vt:lpstr>Wingdings</vt:lpstr>
      <vt:lpstr>dan-berkeley-nlp-v1</vt:lpstr>
      <vt:lpstr>Photo Editor Photo</vt:lpstr>
      <vt:lpstr>Announcements</vt:lpstr>
      <vt:lpstr>How to beat a superhuman Go program</vt:lpstr>
      <vt:lpstr>How to beat a superhuman Go program</vt:lpstr>
      <vt:lpstr>Q-learning as approximate Q-iteration</vt:lpstr>
      <vt:lpstr>Q-Learning</vt:lpstr>
      <vt:lpstr>Video of Demo Q-Learning -- Gridworld</vt:lpstr>
      <vt:lpstr>Video of Demo Q-Learning -- Crawler</vt:lpstr>
      <vt:lpstr>Q-Learning Properties</vt:lpstr>
      <vt:lpstr>Summary</vt:lpstr>
      <vt:lpstr>CS 188: Artificial Intelligence </vt:lpstr>
      <vt:lpstr>Reminder: Reinforcement Learning</vt:lpstr>
      <vt:lpstr>Exploration vs. Exploitation</vt:lpstr>
      <vt:lpstr>Exploration vs exploitation</vt:lpstr>
      <vt:lpstr>Exploration method 1: -greedy</vt:lpstr>
      <vt:lpstr>Demo Q-learning – Epsilon-Greedy – Crawler </vt:lpstr>
      <vt:lpstr>Sensible exploration: Bandits</vt:lpstr>
      <vt:lpstr>Exploration Functions</vt:lpstr>
      <vt:lpstr>Demo Q-learning – Exploration Function – Crawler </vt:lpstr>
      <vt:lpstr>Optimality and exploration</vt:lpstr>
      <vt:lpstr>Regret</vt:lpstr>
      <vt:lpstr>Approximate Q-Learning</vt:lpstr>
      <vt:lpstr>Generalizing Across States</vt:lpstr>
      <vt:lpstr>Example: Pacman</vt:lpstr>
      <vt:lpstr>Demo Q-Learning Pacman – Tiny – Watch All</vt:lpstr>
      <vt:lpstr>Demo Q-Learning Pacman – Tiny – Silent Train</vt:lpstr>
      <vt:lpstr>Demo Q-Learning Pacman – Tricky – Watch All</vt:lpstr>
      <vt:lpstr>Feature-Based Representations</vt:lpstr>
      <vt:lpstr>Linear Value Functions</vt:lpstr>
      <vt:lpstr>Updating a linear value function</vt:lpstr>
      <vt:lpstr>Example: Q-Pacman</vt:lpstr>
      <vt:lpstr>Demo Approximate Q-Learning -- Pacman</vt:lpstr>
      <vt:lpstr>Convergence*</vt:lpstr>
      <vt:lpstr>Nonlinear function approximators</vt:lpstr>
      <vt:lpstr>Backgammon</vt:lpstr>
      <vt:lpstr>TDGammon</vt:lpstr>
      <vt:lpstr>DeepMind DQN</vt:lpstr>
      <vt:lpstr> 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3037</cp:revision>
  <cp:lastPrinted>2014-02-25T20:18:13Z</cp:lastPrinted>
  <dcterms:created xsi:type="dcterms:W3CDTF">2004-08-27T04:16:05Z</dcterms:created>
  <dcterms:modified xsi:type="dcterms:W3CDTF">2023-03-02T07:44:14Z</dcterms:modified>
</cp:coreProperties>
</file>